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4">
  <p:sldMasterIdLst>
    <p:sldMasterId id="2147483648" r:id="rId1"/>
    <p:sldMasterId id="2147483768" r:id="rId2"/>
  </p:sldMasterIdLst>
  <p:notesMasterIdLst>
    <p:notesMasterId r:id="rId70"/>
  </p:notesMasterIdLst>
  <p:sldIdLst>
    <p:sldId id="266" r:id="rId3"/>
    <p:sldId id="4326" r:id="rId4"/>
    <p:sldId id="4441" r:id="rId5"/>
    <p:sldId id="4327" r:id="rId6"/>
    <p:sldId id="4456" r:id="rId7"/>
    <p:sldId id="4328" r:id="rId8"/>
    <p:sldId id="4330" r:id="rId9"/>
    <p:sldId id="4465" r:id="rId10"/>
    <p:sldId id="4466" r:id="rId11"/>
    <p:sldId id="4467" r:id="rId12"/>
    <p:sldId id="4457" r:id="rId13"/>
    <p:sldId id="4438" r:id="rId14"/>
    <p:sldId id="4440" r:id="rId15"/>
    <p:sldId id="4462" r:id="rId16"/>
    <p:sldId id="4468" r:id="rId17"/>
    <p:sldId id="4469" r:id="rId18"/>
    <p:sldId id="4470" r:id="rId19"/>
    <p:sldId id="4463" r:id="rId20"/>
    <p:sldId id="4471" r:id="rId21"/>
    <p:sldId id="4464" r:id="rId22"/>
    <p:sldId id="4472" r:id="rId23"/>
    <p:sldId id="4458" r:id="rId24"/>
    <p:sldId id="4473" r:id="rId25"/>
    <p:sldId id="4477" r:id="rId26"/>
    <p:sldId id="4510" r:id="rId27"/>
    <p:sldId id="4511" r:id="rId28"/>
    <p:sldId id="4512" r:id="rId29"/>
    <p:sldId id="4493" r:id="rId30"/>
    <p:sldId id="4494" r:id="rId31"/>
    <p:sldId id="4495" r:id="rId32"/>
    <p:sldId id="4474" r:id="rId33"/>
    <p:sldId id="4488" r:id="rId34"/>
    <p:sldId id="4505" r:id="rId35"/>
    <p:sldId id="4478" r:id="rId36"/>
    <p:sldId id="4506" r:id="rId37"/>
    <p:sldId id="4507" r:id="rId38"/>
    <p:sldId id="4496" r:id="rId39"/>
    <p:sldId id="4497" r:id="rId40"/>
    <p:sldId id="4499" r:id="rId41"/>
    <p:sldId id="4508" r:id="rId42"/>
    <p:sldId id="4509" r:id="rId43"/>
    <p:sldId id="4486" r:id="rId44"/>
    <p:sldId id="4481" r:id="rId45"/>
    <p:sldId id="4489" r:id="rId46"/>
    <p:sldId id="4500" r:id="rId47"/>
    <p:sldId id="4501" r:id="rId48"/>
    <p:sldId id="4502" r:id="rId49"/>
    <p:sldId id="4475" r:id="rId50"/>
    <p:sldId id="4479" r:id="rId51"/>
    <p:sldId id="4503" r:id="rId52"/>
    <p:sldId id="4504" r:id="rId53"/>
    <p:sldId id="4476" r:id="rId54"/>
    <p:sldId id="4483" r:id="rId55"/>
    <p:sldId id="4492" r:id="rId56"/>
    <p:sldId id="4459" r:id="rId57"/>
    <p:sldId id="4484" r:id="rId58"/>
    <p:sldId id="4513" r:id="rId59"/>
    <p:sldId id="4498" r:id="rId60"/>
    <p:sldId id="4514" r:id="rId61"/>
    <p:sldId id="4515" r:id="rId62"/>
    <p:sldId id="4460" r:id="rId63"/>
    <p:sldId id="4516" r:id="rId64"/>
    <p:sldId id="4461" r:id="rId65"/>
    <p:sldId id="4490" r:id="rId66"/>
    <p:sldId id="4491" r:id="rId67"/>
    <p:sldId id="4517" r:id="rId68"/>
    <p:sldId id="261" r:id="rId69"/>
  </p:sldIdLst>
  <p:sldSz cx="12192000" cy="6858000"/>
  <p:notesSz cx="6858000" cy="9144000"/>
  <p:embeddedFontLst>
    <p:embeddedFont>
      <p:font typeface="Cambria Math" panose="02040503050406030204" pitchFamily="18" charset="0"/>
      <p:regular r:id="rId71"/>
    </p:embeddedFont>
    <p:embeddedFont>
      <p:font typeface="Minion" panose="02000503000000000000" pitchFamily="50" charset="0"/>
      <p:regular r:id="rId72"/>
      <p:bold r:id="rId73"/>
      <p:italic r:id="rId74"/>
      <p:boldItalic r:id="rId75"/>
    </p:embeddedFont>
    <p:embeddedFont>
      <p:font typeface="Myriad Pro" panose="020B0503030403020204" pitchFamily="34" charset="0"/>
      <p:regular r:id="rId76"/>
      <p:bold r:id="rId77"/>
      <p:italic r:id="rId78"/>
      <p:boldItalic r:id="rId79"/>
    </p:embeddedFont>
    <p:embeddedFont>
      <p:font typeface="Myriad Pro Black" panose="020B0803030403020204" pitchFamily="34" charset="0"/>
      <p:bold r:id="rId80"/>
      <p:boldItalic r:id="rId81"/>
    </p:embeddedFont>
    <p:embeddedFont>
      <p:font typeface="Myriad Pro Light" panose="020B0403030403020204" pitchFamily="34" charset="0"/>
      <p:regular r:id="rId82"/>
      <p:bold r:id="rId83"/>
      <p:italic r:id="rId84"/>
      <p:boldItalic r:id="rId85"/>
    </p:embeddedFont>
    <p:embeddedFont>
      <p:font typeface="Tahoma" panose="020B0604030504040204" pitchFamily="34" charset="0"/>
      <p:regular r:id="rId86"/>
      <p:bold r:id="rId87"/>
    </p:embeddedFont>
  </p:embeddedFontLst>
  <p:defaultTextStyle>
    <a:defPPr>
      <a:defRPr lang="es-ES"/>
    </a:defPPr>
    <a:lvl1pPr algn="ctr" rtl="0" fontAlgn="base">
      <a:spcBef>
        <a:spcPct val="0"/>
      </a:spcBef>
      <a:spcAft>
        <a:spcPct val="0"/>
      </a:spcAft>
      <a:defRPr sz="1200" b="1" kern="1200">
        <a:solidFill>
          <a:srgbClr val="365F91"/>
        </a:solidFill>
        <a:latin typeface="Arial" charset="0"/>
        <a:ea typeface="+mn-ea"/>
        <a:cs typeface="+mn-cs"/>
      </a:defRPr>
    </a:lvl1pPr>
    <a:lvl2pPr marL="457200" algn="ctr" rtl="0" fontAlgn="base">
      <a:spcBef>
        <a:spcPct val="0"/>
      </a:spcBef>
      <a:spcAft>
        <a:spcPct val="0"/>
      </a:spcAft>
      <a:defRPr sz="1200" b="1" kern="1200">
        <a:solidFill>
          <a:srgbClr val="365F91"/>
        </a:solidFill>
        <a:latin typeface="Arial" charset="0"/>
        <a:ea typeface="+mn-ea"/>
        <a:cs typeface="+mn-cs"/>
      </a:defRPr>
    </a:lvl2pPr>
    <a:lvl3pPr marL="914400" algn="ctr" rtl="0" fontAlgn="base">
      <a:spcBef>
        <a:spcPct val="0"/>
      </a:spcBef>
      <a:spcAft>
        <a:spcPct val="0"/>
      </a:spcAft>
      <a:defRPr sz="1200" b="1" kern="1200">
        <a:solidFill>
          <a:srgbClr val="365F91"/>
        </a:solidFill>
        <a:latin typeface="Arial" charset="0"/>
        <a:ea typeface="+mn-ea"/>
        <a:cs typeface="+mn-cs"/>
      </a:defRPr>
    </a:lvl3pPr>
    <a:lvl4pPr marL="1371600" algn="ctr" rtl="0" fontAlgn="base">
      <a:spcBef>
        <a:spcPct val="0"/>
      </a:spcBef>
      <a:spcAft>
        <a:spcPct val="0"/>
      </a:spcAft>
      <a:defRPr sz="1200" b="1" kern="1200">
        <a:solidFill>
          <a:srgbClr val="365F91"/>
        </a:solidFill>
        <a:latin typeface="Arial" charset="0"/>
        <a:ea typeface="+mn-ea"/>
        <a:cs typeface="+mn-cs"/>
      </a:defRPr>
    </a:lvl4pPr>
    <a:lvl5pPr marL="1828800" algn="ctr" rtl="0" fontAlgn="base">
      <a:spcBef>
        <a:spcPct val="0"/>
      </a:spcBef>
      <a:spcAft>
        <a:spcPct val="0"/>
      </a:spcAft>
      <a:defRPr sz="1200" b="1" kern="1200">
        <a:solidFill>
          <a:srgbClr val="365F91"/>
        </a:solidFill>
        <a:latin typeface="Arial" charset="0"/>
        <a:ea typeface="+mn-ea"/>
        <a:cs typeface="+mn-cs"/>
      </a:defRPr>
    </a:lvl5pPr>
    <a:lvl6pPr marL="2286000" algn="l" defTabSz="914400" rtl="0" eaLnBrk="1" latinLnBrk="0" hangingPunct="1">
      <a:defRPr sz="1200" b="1" kern="1200">
        <a:solidFill>
          <a:srgbClr val="365F91"/>
        </a:solidFill>
        <a:latin typeface="Arial" charset="0"/>
        <a:ea typeface="+mn-ea"/>
        <a:cs typeface="+mn-cs"/>
      </a:defRPr>
    </a:lvl6pPr>
    <a:lvl7pPr marL="2743200" algn="l" defTabSz="914400" rtl="0" eaLnBrk="1" latinLnBrk="0" hangingPunct="1">
      <a:defRPr sz="1200" b="1" kern="1200">
        <a:solidFill>
          <a:srgbClr val="365F91"/>
        </a:solidFill>
        <a:latin typeface="Arial" charset="0"/>
        <a:ea typeface="+mn-ea"/>
        <a:cs typeface="+mn-cs"/>
      </a:defRPr>
    </a:lvl7pPr>
    <a:lvl8pPr marL="3200400" algn="l" defTabSz="914400" rtl="0" eaLnBrk="1" latinLnBrk="0" hangingPunct="1">
      <a:defRPr sz="1200" b="1" kern="1200">
        <a:solidFill>
          <a:srgbClr val="365F91"/>
        </a:solidFill>
        <a:latin typeface="Arial" charset="0"/>
        <a:ea typeface="+mn-ea"/>
        <a:cs typeface="+mn-cs"/>
      </a:defRPr>
    </a:lvl8pPr>
    <a:lvl9pPr marL="3657600" algn="l" defTabSz="914400" rtl="0" eaLnBrk="1" latinLnBrk="0" hangingPunct="1">
      <a:defRPr sz="1200" b="1" kern="1200">
        <a:solidFill>
          <a:srgbClr val="365F9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5F91"/>
    <a:srgbClr val="5F9127"/>
    <a:srgbClr val="D2A000"/>
    <a:srgbClr val="F4B183"/>
    <a:srgbClr val="2F5066"/>
    <a:srgbClr val="A49375"/>
    <a:srgbClr val="132A47"/>
    <a:srgbClr val="042745"/>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15" autoAdjust="0"/>
    <p:restoredTop sz="94291" autoAdjust="0"/>
  </p:normalViewPr>
  <p:slideViewPr>
    <p:cSldViewPr>
      <p:cViewPr varScale="1">
        <p:scale>
          <a:sx n="68" d="100"/>
          <a:sy n="68" d="100"/>
        </p:scale>
        <p:origin x="308" y="5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23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4.fntdata"/><Relationship Id="rId89"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3.xml"/><Relationship Id="rId90" Type="http://schemas.openxmlformats.org/officeDocument/2006/relationships/theme" Target="theme/theme1.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font" Target="fonts/font12.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b="0">
                <a:solidFill>
                  <a:schemeClr val="tx1"/>
                </a:solidFill>
              </a:defRPr>
            </a:lvl1pPr>
          </a:lstStyle>
          <a:p>
            <a:pPr>
              <a:defRPr/>
            </a:pPr>
            <a:endParaRPr lang="es-ES"/>
          </a:p>
        </p:txBody>
      </p:sp>
      <p:sp>
        <p:nvSpPr>
          <p:cNvPr id="471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b="0">
                <a:solidFill>
                  <a:schemeClr val="tx1"/>
                </a:solidFill>
              </a:defRPr>
            </a:lvl1pPr>
          </a:lstStyle>
          <a:p>
            <a:pPr>
              <a:defRPr/>
            </a:pPr>
            <a:endParaRPr lang="es-ES"/>
          </a:p>
        </p:txBody>
      </p:sp>
      <p:sp>
        <p:nvSpPr>
          <p:cNvPr id="1126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471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Click to edit Master text styles</a:t>
            </a:r>
          </a:p>
          <a:p>
            <a:pPr lvl="1"/>
            <a:r>
              <a:rPr lang="es-ES" noProof="0"/>
              <a:t>Second level</a:t>
            </a:r>
          </a:p>
          <a:p>
            <a:pPr lvl="2"/>
            <a:r>
              <a:rPr lang="es-ES" noProof="0"/>
              <a:t>Third level</a:t>
            </a:r>
          </a:p>
          <a:p>
            <a:pPr lvl="3"/>
            <a:r>
              <a:rPr lang="es-ES" noProof="0"/>
              <a:t>Fourth level</a:t>
            </a:r>
          </a:p>
          <a:p>
            <a:pPr lvl="4"/>
            <a:r>
              <a:rPr lang="es-ES" noProof="0"/>
              <a:t>Fifth level</a:t>
            </a:r>
          </a:p>
        </p:txBody>
      </p:sp>
      <p:sp>
        <p:nvSpPr>
          <p:cNvPr id="471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b="0">
                <a:solidFill>
                  <a:schemeClr val="tx1"/>
                </a:solidFill>
              </a:defRPr>
            </a:lvl1pPr>
          </a:lstStyle>
          <a:p>
            <a:pPr>
              <a:defRPr/>
            </a:pPr>
            <a:endParaRPr lang="es-ES"/>
          </a:p>
        </p:txBody>
      </p:sp>
      <p:sp>
        <p:nvSpPr>
          <p:cNvPr id="471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b="0">
                <a:solidFill>
                  <a:schemeClr val="tx1"/>
                </a:solidFill>
              </a:defRPr>
            </a:lvl1pPr>
          </a:lstStyle>
          <a:p>
            <a:pPr>
              <a:defRPr/>
            </a:pPr>
            <a:fld id="{9D35897A-CFF7-4F3A-95C3-7A70FFA0FD4E}" type="slidenum">
              <a:rPr lang="es-ES"/>
              <a:pPr>
                <a:defRPr/>
              </a:pPr>
              <a:t>‹#›</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gif"/><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gif"/><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apa">
    <p:bg>
      <p:bgPr>
        <a:solidFill>
          <a:srgbClr val="132A4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FA5F7-A308-4685-AC06-14A0CD51EE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2900" y="2487226"/>
            <a:ext cx="3886200" cy="188354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Vertical Text Placeholder 2"/>
          <p:cNvSpPr>
            <a:spLocks noGrp="1"/>
          </p:cNvSpPr>
          <p:nvPr>
            <p:ph type="body" orient="vert" idx="1"/>
          </p:nvPr>
        </p:nvSpPr>
        <p:spPr/>
        <p:txBody>
          <a:bodyPr vert="eaVert"/>
          <a:lstStyle>
            <a:lvl1pPr marL="0" indent="-182880">
              <a:buFont typeface="Tahoma" panose="020B0604030504040204" pitchFamily="34" charset="0"/>
              <a:buChar char="▼"/>
              <a:defRPr/>
            </a:lvl1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EE3BDC4-0728-46D7-A8D1-55267E77B1D1}" type="slidenum">
              <a:rPr lang="pt-BR" noProof="0" smtClean="0"/>
              <a:pPr>
                <a:defRPr/>
              </a:pPr>
              <a:t>‹#›</a:t>
            </a:fld>
            <a:endParaRPr lang="pt-B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opics Slide_2column">
    <p:bg>
      <p:bgPr>
        <a:solidFill>
          <a:srgbClr val="132A47"/>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1ED682-80FD-4840-83E7-9F258BD75394}"/>
              </a:ext>
            </a:extLst>
          </p:cNvPr>
          <p:cNvSpPr>
            <a:spLocks noGrp="1"/>
          </p:cNvSpPr>
          <p:nvPr>
            <p:ph type="title" hasCustomPrompt="1"/>
          </p:nvPr>
        </p:nvSpPr>
        <p:spPr>
          <a:xfrm>
            <a:off x="381000" y="231775"/>
            <a:ext cx="11353800" cy="606425"/>
          </a:xfrm>
        </p:spPr>
        <p:txBody>
          <a:bodyPr/>
          <a:lstStyle>
            <a:lvl1pPr>
              <a:defRPr sz="2800">
                <a:solidFill>
                  <a:schemeClr val="bg1"/>
                </a:solidFill>
              </a:defRPr>
            </a:lvl1pPr>
          </a:lstStyle>
          <a:p>
            <a:r>
              <a:rPr lang="pt-BR" noProof="0" dirty="0" err="1"/>
              <a:t>Outline</a:t>
            </a:r>
            <a:endParaRPr lang="pt-BR" noProof="0" dirty="0"/>
          </a:p>
        </p:txBody>
      </p:sp>
      <p:sp>
        <p:nvSpPr>
          <p:cNvPr id="4" name="Content Placeholder 2">
            <a:extLst>
              <a:ext uri="{FF2B5EF4-FFF2-40B4-BE49-F238E27FC236}">
                <a16:creationId xmlns:a16="http://schemas.microsoft.com/office/drawing/2014/main" id="{EB4150FF-1482-4F29-9CE8-9BD8CE3DE4CA}"/>
              </a:ext>
            </a:extLst>
          </p:cNvPr>
          <p:cNvSpPr>
            <a:spLocks noGrp="1"/>
          </p:cNvSpPr>
          <p:nvPr>
            <p:ph sz="half" idx="1" hasCustomPrompt="1"/>
          </p:nvPr>
        </p:nvSpPr>
        <p:spPr>
          <a:xfrm>
            <a:off x="381000" y="1068388"/>
            <a:ext cx="3733800" cy="5484812"/>
          </a:xfrm>
        </p:spPr>
        <p:txBody>
          <a:bodyPr>
            <a:normAutofit/>
          </a:bodyPr>
          <a:lstStyle>
            <a:lvl1pPr marL="285750" indent="-285750">
              <a:buClr>
                <a:schemeClr val="bg1"/>
              </a:buClr>
              <a:buSzPct val="50000"/>
              <a:buFont typeface="Tahoma" panose="020B0604030504040204" pitchFamily="34" charset="0"/>
              <a:buChar char="►"/>
              <a:defRPr sz="2200" b="1">
                <a:solidFill>
                  <a:schemeClr val="bg1"/>
                </a:solidFill>
              </a:defRPr>
            </a:lvl1pPr>
            <a:lvl2pPr marL="400050" indent="0">
              <a:buNone/>
              <a:defRPr sz="2000" b="1" baseline="0">
                <a:solidFill>
                  <a:schemeClr val="bg1"/>
                </a:solidFill>
              </a:defRPr>
            </a:lvl2pPr>
            <a:lvl3pPr>
              <a:defRPr sz="1800" b="1" baseline="0">
                <a:solidFill>
                  <a:schemeClr val="bg1"/>
                </a:solidFill>
              </a:defRPr>
            </a:lvl3pPr>
            <a:lvl4pPr>
              <a:defRPr sz="1600" b="1" baseline="0">
                <a:solidFill>
                  <a:schemeClr val="bg1"/>
                </a:solidFill>
              </a:defRPr>
            </a:lvl4pPr>
            <a:lvl5pPr>
              <a:defRPr sz="1600" b="1" baseline="0">
                <a:solidFill>
                  <a:schemeClr val="bg1"/>
                </a:solidFill>
              </a:defRPr>
            </a:lvl5pPr>
            <a:lvl6pPr>
              <a:defRPr sz="1800"/>
            </a:lvl6pPr>
            <a:lvl7pPr>
              <a:defRPr sz="1800"/>
            </a:lvl7pPr>
            <a:lvl8pPr>
              <a:defRPr sz="1800"/>
            </a:lvl8pPr>
            <a:lvl9pPr>
              <a:defRPr sz="1800"/>
            </a:lvl9pPr>
          </a:lstStyle>
          <a:p>
            <a:pPr lvl="0"/>
            <a:r>
              <a:rPr lang="en-US" noProof="0" dirty="0"/>
              <a:t>Edit Master text styles</a:t>
            </a:r>
          </a:p>
        </p:txBody>
      </p:sp>
      <p:sp>
        <p:nvSpPr>
          <p:cNvPr id="5" name="Content Placeholder 3">
            <a:extLst>
              <a:ext uri="{FF2B5EF4-FFF2-40B4-BE49-F238E27FC236}">
                <a16:creationId xmlns:a16="http://schemas.microsoft.com/office/drawing/2014/main" id="{63C9C2A5-D32E-47AC-9106-0135079FC59C}"/>
              </a:ext>
            </a:extLst>
          </p:cNvPr>
          <p:cNvSpPr>
            <a:spLocks noGrp="1"/>
          </p:cNvSpPr>
          <p:nvPr>
            <p:ph sz="half" idx="2" hasCustomPrompt="1"/>
          </p:nvPr>
        </p:nvSpPr>
        <p:spPr>
          <a:xfrm>
            <a:off x="4267200" y="1068388"/>
            <a:ext cx="5585885" cy="5484812"/>
          </a:xfrm>
        </p:spPr>
        <p:txBody>
          <a:bodyPr>
            <a:normAutofit/>
          </a:bodyPr>
          <a:lstStyle>
            <a:lvl1pPr marL="292100" indent="-292100">
              <a:defRPr sz="2200" b="1">
                <a:solidFill>
                  <a:schemeClr val="bg1"/>
                </a:solidFill>
              </a:defRPr>
            </a:lvl1pPr>
            <a:lvl2pPr>
              <a:buClr>
                <a:schemeClr val="bg1"/>
              </a:buClr>
              <a:defRPr sz="2000" b="1" baseline="0">
                <a:solidFill>
                  <a:schemeClr val="bg1"/>
                </a:solidFill>
              </a:defRPr>
            </a:lvl2pPr>
            <a:lvl3pPr>
              <a:buClr>
                <a:schemeClr val="bg1"/>
              </a:buClr>
              <a:defRPr sz="1800" b="1" baseline="0">
                <a:solidFill>
                  <a:schemeClr val="bg1"/>
                </a:solidFill>
              </a:defRPr>
            </a:lvl3pPr>
            <a:lvl4pPr>
              <a:buClr>
                <a:schemeClr val="bg1"/>
              </a:buClr>
              <a:defRPr sz="1600" b="1" baseline="0">
                <a:solidFill>
                  <a:schemeClr val="bg1"/>
                </a:solidFill>
              </a:defRPr>
            </a:lvl4pPr>
            <a:lvl5pPr>
              <a:buClr>
                <a:schemeClr val="bg1"/>
              </a:buClr>
              <a:defRPr sz="1600" b="1" baseline="0">
                <a:solidFill>
                  <a:schemeClr val="bg1"/>
                </a:solidFill>
              </a:defRPr>
            </a:lvl5pPr>
            <a:lvl6pPr>
              <a:defRPr sz="1800"/>
            </a:lvl6pPr>
            <a:lvl7pPr>
              <a:defRPr sz="1800"/>
            </a:lvl7pPr>
            <a:lvl8pPr>
              <a:defRPr sz="1800"/>
            </a:lvl8pPr>
            <a:lvl9pPr>
              <a:defRPr sz="1800"/>
            </a:lvl9pPr>
          </a:lstStyle>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2"/>
            <a:endParaRPr lang="pt-BR" noProof="0" dirty="0"/>
          </a:p>
        </p:txBody>
      </p:sp>
    </p:spTree>
    <p:extLst>
      <p:ext uri="{BB962C8B-B14F-4D97-AF65-F5344CB8AC3E}">
        <p14:creationId xmlns:p14="http://schemas.microsoft.com/office/powerpoint/2010/main" val="53903434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as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9655EC-0D87-46F2-8BC1-22E33FCA80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Box 10"/>
          <p:cNvSpPr txBox="1">
            <a:spLocks noChangeArrowheads="1"/>
          </p:cNvSpPr>
          <p:nvPr/>
        </p:nvSpPr>
        <p:spPr bwMode="auto">
          <a:xfrm>
            <a:off x="554791" y="2066925"/>
            <a:ext cx="3814233" cy="1924050"/>
          </a:xfrm>
          <a:prstGeom prst="rect">
            <a:avLst/>
          </a:prstGeom>
          <a:noFill/>
          <a:ln w="9525" algn="ctr">
            <a:noFill/>
            <a:miter lim="800000"/>
            <a:headEnd/>
            <a:tailEnd/>
          </a:ln>
          <a:effectLst/>
        </p:spPr>
        <p:txBody>
          <a:bodyPr/>
          <a:lstStyle/>
          <a:p>
            <a:pPr lvl="1" algn="l">
              <a:lnSpc>
                <a:spcPct val="150000"/>
              </a:lnSpc>
              <a:defRPr/>
            </a:pPr>
            <a:r>
              <a:rPr lang="pt-BR" sz="2400" b="0" u="none" noProof="0" dirty="0">
                <a:solidFill>
                  <a:schemeClr val="bg1"/>
                </a:solidFill>
                <a:latin typeface="+mn-lt"/>
              </a:rPr>
              <a:t>www.psr-inc.com</a:t>
            </a:r>
          </a:p>
          <a:p>
            <a:pPr lvl="1" algn="l">
              <a:lnSpc>
                <a:spcPct val="150000"/>
              </a:lnSpc>
              <a:defRPr/>
            </a:pPr>
            <a:r>
              <a:rPr lang="pt-BR" sz="2400" b="0" noProof="0" dirty="0">
                <a:solidFill>
                  <a:schemeClr val="bg1"/>
                </a:solidFill>
                <a:latin typeface="+mn-lt"/>
              </a:rPr>
              <a:t>psr@psr-inc.com</a:t>
            </a:r>
          </a:p>
          <a:p>
            <a:pPr lvl="1" algn="l">
              <a:lnSpc>
                <a:spcPct val="150000"/>
              </a:lnSpc>
              <a:defRPr/>
            </a:pPr>
            <a:r>
              <a:rPr lang="pt-BR" sz="2300" b="0" noProof="0" dirty="0">
                <a:solidFill>
                  <a:schemeClr val="bg1"/>
                </a:solidFill>
                <a:latin typeface="+mn-lt"/>
              </a:rPr>
              <a:t>+55 21 3906-2100</a:t>
            </a:r>
          </a:p>
        </p:txBody>
      </p:sp>
      <p:sp>
        <p:nvSpPr>
          <p:cNvPr id="64515" name="Rectangle 3"/>
          <p:cNvSpPr>
            <a:spLocks noGrp="1" noChangeArrowheads="1"/>
          </p:cNvSpPr>
          <p:nvPr>
            <p:ph type="ctrTitle"/>
          </p:nvPr>
        </p:nvSpPr>
        <p:spPr>
          <a:xfrm>
            <a:off x="5105400" y="1390650"/>
            <a:ext cx="6781800" cy="1352550"/>
          </a:xfrm>
        </p:spPr>
        <p:txBody>
          <a:bodyPr/>
          <a:lstStyle>
            <a:lvl1pPr algn="ctr">
              <a:defRPr b="0">
                <a:solidFill>
                  <a:schemeClr val="bg1"/>
                </a:solidFill>
              </a:defRPr>
            </a:lvl1pPr>
          </a:lstStyle>
          <a:p>
            <a:r>
              <a:rPr lang="en-US" noProof="0" dirty="0"/>
              <a:t>Click to edit Master title style</a:t>
            </a:r>
            <a:endParaRPr lang="pt-BR" noProof="0" dirty="0"/>
          </a:p>
        </p:txBody>
      </p:sp>
      <p:sp>
        <p:nvSpPr>
          <p:cNvPr id="64516" name="Rectangle 4"/>
          <p:cNvSpPr>
            <a:spLocks noGrp="1" noChangeArrowheads="1"/>
          </p:cNvSpPr>
          <p:nvPr>
            <p:ph type="subTitle" idx="1"/>
          </p:nvPr>
        </p:nvSpPr>
        <p:spPr>
          <a:xfrm>
            <a:off x="5334000" y="3352800"/>
            <a:ext cx="6324600" cy="1325562"/>
          </a:xfrm>
        </p:spPr>
        <p:txBody>
          <a:bodyPr/>
          <a:lstStyle>
            <a:lvl1pPr marL="0" indent="0" algn="ctr">
              <a:buFontTx/>
              <a:buNone/>
              <a:defRPr>
                <a:solidFill>
                  <a:schemeClr val="bg1"/>
                </a:solidFill>
              </a:defRPr>
            </a:lvl1pPr>
          </a:lstStyle>
          <a:p>
            <a:r>
              <a:rPr lang="en-US" noProof="0" dirty="0"/>
              <a:t>Click to edit Master subtitle style</a:t>
            </a:r>
            <a:endParaRPr lang="pt-BR" noProof="0" dirty="0"/>
          </a:p>
        </p:txBody>
      </p:sp>
      <p:pic>
        <p:nvPicPr>
          <p:cNvPr id="12" name="Picture 11">
            <a:extLst>
              <a:ext uri="{FF2B5EF4-FFF2-40B4-BE49-F238E27FC236}">
                <a16:creationId xmlns:a16="http://schemas.microsoft.com/office/drawing/2014/main" id="{FC05DFE8-B9F4-4F48-AB0F-B3C3410CAF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3800" y="5287090"/>
            <a:ext cx="2190974" cy="1061913"/>
          </a:xfrm>
          <a:prstGeom prst="rect">
            <a:avLst/>
          </a:prstGeom>
        </p:spPr>
      </p:pic>
      <p:pic>
        <p:nvPicPr>
          <p:cNvPr id="14" name="Picture 13">
            <a:extLst>
              <a:ext uri="{FF2B5EF4-FFF2-40B4-BE49-F238E27FC236}">
                <a16:creationId xmlns:a16="http://schemas.microsoft.com/office/drawing/2014/main" id="{6D48A74D-0458-42AC-A6D6-395698F163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013" y="2319337"/>
            <a:ext cx="304800" cy="304800"/>
          </a:xfrm>
          <a:prstGeom prst="rect">
            <a:avLst/>
          </a:prstGeom>
        </p:spPr>
      </p:pic>
      <p:pic>
        <p:nvPicPr>
          <p:cNvPr id="16" name="Picture 15">
            <a:extLst>
              <a:ext uri="{FF2B5EF4-FFF2-40B4-BE49-F238E27FC236}">
                <a16:creationId xmlns:a16="http://schemas.microsoft.com/office/drawing/2014/main" id="{26E544E2-79AE-432E-AAD3-684946F452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3564" y="3361267"/>
            <a:ext cx="304800" cy="304800"/>
          </a:xfrm>
          <a:prstGeom prst="rect">
            <a:avLst/>
          </a:prstGeom>
        </p:spPr>
      </p:pic>
      <p:pic>
        <p:nvPicPr>
          <p:cNvPr id="18" name="Picture 17">
            <a:extLst>
              <a:ext uri="{FF2B5EF4-FFF2-40B4-BE49-F238E27FC236}">
                <a16:creationId xmlns:a16="http://schemas.microsoft.com/office/drawing/2014/main" id="{436A605A-A8CA-4174-A826-F602D0CC01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3563" y="2840301"/>
            <a:ext cx="304801" cy="304801"/>
          </a:xfrm>
          <a:prstGeom prst="rect">
            <a:avLst/>
          </a:prstGeom>
        </p:spPr>
      </p:pic>
      <p:pic>
        <p:nvPicPr>
          <p:cNvPr id="20" name="Picture 19">
            <a:extLst>
              <a:ext uri="{FF2B5EF4-FFF2-40B4-BE49-F238E27FC236}">
                <a16:creationId xmlns:a16="http://schemas.microsoft.com/office/drawing/2014/main" id="{AA125BD4-A357-4945-84CA-9D6006F85D7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63490" y="275696"/>
            <a:ext cx="1396834" cy="1447800"/>
          </a:xfrm>
          <a:prstGeom prst="rect">
            <a:avLst/>
          </a:prstGeom>
        </p:spPr>
      </p:pic>
      <p:pic>
        <p:nvPicPr>
          <p:cNvPr id="3" name="Picture 2">
            <a:extLst>
              <a:ext uri="{FF2B5EF4-FFF2-40B4-BE49-F238E27FC236}">
                <a16:creationId xmlns:a16="http://schemas.microsoft.com/office/drawing/2014/main" id="{49944806-663A-48A6-A185-08504FE265C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3563" y="5026911"/>
            <a:ext cx="304801" cy="304801"/>
          </a:xfrm>
          <a:prstGeom prst="rect">
            <a:avLst/>
          </a:prstGeom>
        </p:spPr>
      </p:pic>
      <p:pic>
        <p:nvPicPr>
          <p:cNvPr id="6" name="Picture 5">
            <a:extLst>
              <a:ext uri="{FF2B5EF4-FFF2-40B4-BE49-F238E27FC236}">
                <a16:creationId xmlns:a16="http://schemas.microsoft.com/office/drawing/2014/main" id="{3941E01A-3B36-4C56-A0FD-3AD0C76B640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93562" y="6093251"/>
            <a:ext cx="304801" cy="304801"/>
          </a:xfrm>
          <a:prstGeom prst="rect">
            <a:avLst/>
          </a:prstGeom>
        </p:spPr>
      </p:pic>
      <p:pic>
        <p:nvPicPr>
          <p:cNvPr id="9" name="Picture 8">
            <a:extLst>
              <a:ext uri="{FF2B5EF4-FFF2-40B4-BE49-F238E27FC236}">
                <a16:creationId xmlns:a16="http://schemas.microsoft.com/office/drawing/2014/main" id="{F5B45992-66AB-44F6-A8D8-616048CE3D9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93563" y="5560081"/>
            <a:ext cx="304801" cy="304801"/>
          </a:xfrm>
          <a:prstGeom prst="rect">
            <a:avLst/>
          </a:prstGeom>
        </p:spPr>
      </p:pic>
      <p:sp>
        <p:nvSpPr>
          <p:cNvPr id="17" name="Text Box 10">
            <a:extLst>
              <a:ext uri="{FF2B5EF4-FFF2-40B4-BE49-F238E27FC236}">
                <a16:creationId xmlns:a16="http://schemas.microsoft.com/office/drawing/2014/main" id="{BCC6DBE3-1DDD-42C9-ABBA-D39583CA8BCB}"/>
              </a:ext>
            </a:extLst>
          </p:cNvPr>
          <p:cNvSpPr txBox="1">
            <a:spLocks noChangeArrowheads="1"/>
          </p:cNvSpPr>
          <p:nvPr userDrawn="1"/>
        </p:nvSpPr>
        <p:spPr bwMode="auto">
          <a:xfrm>
            <a:off x="593563" y="4798542"/>
            <a:ext cx="3673637" cy="1833190"/>
          </a:xfrm>
          <a:prstGeom prst="rect">
            <a:avLst/>
          </a:prstGeom>
          <a:noFill/>
          <a:ln w="9525" algn="ctr">
            <a:noFill/>
            <a:miter lim="800000"/>
            <a:headEnd/>
            <a:tailEnd/>
          </a:ln>
          <a:effectLst/>
        </p:spPr>
        <p:txBody>
          <a:bodyPr/>
          <a:lstStyle/>
          <a:p>
            <a:pPr lvl="1" algn="l">
              <a:lnSpc>
                <a:spcPct val="150000"/>
              </a:lnSpc>
              <a:defRPr/>
            </a:pPr>
            <a:r>
              <a:rPr lang="pt-BR" sz="2400" b="0" u="none" noProof="0" dirty="0">
                <a:solidFill>
                  <a:schemeClr val="bg1"/>
                </a:solidFill>
                <a:latin typeface="+mn-lt"/>
              </a:rPr>
              <a:t>/psrenergy</a:t>
            </a:r>
          </a:p>
          <a:p>
            <a:pPr lvl="1" algn="l">
              <a:lnSpc>
                <a:spcPct val="150000"/>
              </a:lnSpc>
              <a:defRPr/>
            </a:pPr>
            <a:r>
              <a:rPr lang="pt-BR" sz="2400" b="0" noProof="0" dirty="0">
                <a:solidFill>
                  <a:schemeClr val="bg1"/>
                </a:solidFill>
                <a:latin typeface="+mn-lt"/>
              </a:rPr>
              <a:t>@psrenergy</a:t>
            </a:r>
          </a:p>
          <a:p>
            <a:pPr lvl="1" algn="l">
              <a:lnSpc>
                <a:spcPct val="150000"/>
              </a:lnSpc>
              <a:defRPr/>
            </a:pPr>
            <a:r>
              <a:rPr lang="pt-BR" sz="2300" b="0" noProof="0" dirty="0">
                <a:solidFill>
                  <a:schemeClr val="bg1"/>
                </a:solidFill>
                <a:latin typeface="+mn-lt"/>
              </a:rPr>
              <a:t>@</a:t>
            </a:r>
            <a:r>
              <a:rPr lang="pt-BR" sz="2300" b="0" noProof="0" dirty="0" err="1">
                <a:solidFill>
                  <a:schemeClr val="bg1"/>
                </a:solidFill>
                <a:latin typeface="+mn-lt"/>
              </a:rPr>
              <a:t>psrenergy</a:t>
            </a:r>
            <a:endParaRPr lang="pt-BR" sz="2300" b="0" noProof="0" dirty="0">
              <a:solidFill>
                <a:schemeClr val="bg1"/>
              </a:solidFill>
              <a:latin typeface="+mn-lt"/>
            </a:endParaRPr>
          </a:p>
        </p:txBody>
      </p:sp>
      <p:cxnSp>
        <p:nvCxnSpPr>
          <p:cNvPr id="11" name="Straight Connector 10">
            <a:extLst>
              <a:ext uri="{FF2B5EF4-FFF2-40B4-BE49-F238E27FC236}">
                <a16:creationId xmlns:a16="http://schemas.microsoft.com/office/drawing/2014/main" id="{26DA6230-4B6C-4F87-B78C-7451B1FD26E7}"/>
              </a:ext>
            </a:extLst>
          </p:cNvPr>
          <p:cNvCxnSpPr/>
          <p:nvPr userDrawn="1"/>
        </p:nvCxnSpPr>
        <p:spPr bwMode="auto">
          <a:xfrm>
            <a:off x="593562" y="4343400"/>
            <a:ext cx="3902238" cy="0"/>
          </a:xfrm>
          <a:prstGeom prst="line">
            <a:avLst/>
          </a:prstGeom>
          <a:ln w="22225">
            <a:solidFill>
              <a:schemeClr val="tx1">
                <a:lumMod val="50000"/>
                <a:lumOff val="50000"/>
              </a:schemeClr>
            </a:solidFill>
            <a:headEnd type="none" w="med" len="med"/>
            <a:tailEnd type="none"/>
          </a:ln>
        </p:spPr>
        <p:style>
          <a:lnRef idx="1">
            <a:schemeClr val="accent3"/>
          </a:lnRef>
          <a:fillRef idx="0">
            <a:schemeClr val="accent3"/>
          </a:fillRef>
          <a:effectRef idx="0">
            <a:schemeClr val="accent3"/>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apa">
    <p:bg>
      <p:bgPr>
        <a:solidFill>
          <a:srgbClr val="132A4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FA5F7-A308-4685-AC06-14A0CD51EE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52900" y="2487226"/>
            <a:ext cx="3886200" cy="1883548"/>
          </a:xfrm>
          <a:prstGeom prst="rect">
            <a:avLst/>
          </a:prstGeom>
        </p:spPr>
      </p:pic>
    </p:spTree>
    <p:extLst>
      <p:ext uri="{BB962C8B-B14F-4D97-AF65-F5344CB8AC3E}">
        <p14:creationId xmlns:p14="http://schemas.microsoft.com/office/powerpoint/2010/main" val="81983573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67BD221-B024-40A9-982E-C73F6B3126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12192000" cy="6858000"/>
          </a:xfrm>
          <a:prstGeom prst="rect">
            <a:avLst/>
          </a:prstGeom>
        </p:spPr>
      </p:pic>
      <p:sp>
        <p:nvSpPr>
          <p:cNvPr id="7" name="Rectangle 6">
            <a:extLst>
              <a:ext uri="{FF2B5EF4-FFF2-40B4-BE49-F238E27FC236}">
                <a16:creationId xmlns:a16="http://schemas.microsoft.com/office/drawing/2014/main" id="{6D300E5F-C7E1-4026-9447-A778B565A14E}"/>
              </a:ext>
            </a:extLst>
          </p:cNvPr>
          <p:cNvSpPr/>
          <p:nvPr userDrawn="1"/>
        </p:nvSpPr>
        <p:spPr bwMode="auto">
          <a:xfrm>
            <a:off x="0" y="1066800"/>
            <a:ext cx="12192000" cy="3200400"/>
          </a:xfrm>
          <a:prstGeom prst="rect">
            <a:avLst/>
          </a:prstGeom>
          <a:solidFill>
            <a:srgbClr val="132A47"/>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8" name="Rectangle 2">
            <a:extLst>
              <a:ext uri="{FF2B5EF4-FFF2-40B4-BE49-F238E27FC236}">
                <a16:creationId xmlns:a16="http://schemas.microsoft.com/office/drawing/2014/main" id="{79F3FF27-4812-4C52-AFCF-D31462A1D70C}"/>
              </a:ext>
            </a:extLst>
          </p:cNvPr>
          <p:cNvSpPr>
            <a:spLocks noGrp="1" noChangeArrowheads="1"/>
          </p:cNvSpPr>
          <p:nvPr>
            <p:ph type="ctrTitle"/>
          </p:nvPr>
        </p:nvSpPr>
        <p:spPr>
          <a:xfrm>
            <a:off x="1143000" y="1290970"/>
            <a:ext cx="10210800" cy="1352550"/>
          </a:xfrm>
        </p:spPr>
        <p:txBody>
          <a:bodyPr/>
          <a:lstStyle>
            <a:lvl1pPr algn="ctr">
              <a:defRPr b="1">
                <a:solidFill>
                  <a:schemeClr val="bg1"/>
                </a:solidFill>
              </a:defRPr>
            </a:lvl1pPr>
          </a:lstStyle>
          <a:p>
            <a:r>
              <a:rPr lang="en-US" noProof="0" dirty="0"/>
              <a:t>Click to edit Master title style</a:t>
            </a:r>
            <a:endParaRPr lang="pt-BR" noProof="0" dirty="0"/>
          </a:p>
        </p:txBody>
      </p:sp>
      <p:sp>
        <p:nvSpPr>
          <p:cNvPr id="9" name="Rectangle 3">
            <a:extLst>
              <a:ext uri="{FF2B5EF4-FFF2-40B4-BE49-F238E27FC236}">
                <a16:creationId xmlns:a16="http://schemas.microsoft.com/office/drawing/2014/main" id="{02364E96-FDF6-450A-8490-21BDF4F1C7E7}"/>
              </a:ext>
            </a:extLst>
          </p:cNvPr>
          <p:cNvSpPr>
            <a:spLocks noGrp="1" noChangeArrowheads="1"/>
          </p:cNvSpPr>
          <p:nvPr>
            <p:ph type="subTitle" idx="1"/>
          </p:nvPr>
        </p:nvSpPr>
        <p:spPr>
          <a:xfrm>
            <a:off x="1828800" y="2743200"/>
            <a:ext cx="8534400" cy="1325563"/>
          </a:xfrm>
        </p:spPr>
        <p:txBody>
          <a:bodyPr/>
          <a:lstStyle>
            <a:lvl1pPr marL="0" indent="0" algn="ctr">
              <a:buFontTx/>
              <a:buNone/>
              <a:defRPr>
                <a:solidFill>
                  <a:schemeClr val="bg1"/>
                </a:solidFill>
              </a:defRPr>
            </a:lvl1pPr>
          </a:lstStyle>
          <a:p>
            <a:r>
              <a:rPr lang="en-US" noProof="0" dirty="0"/>
              <a:t>Click to edit Master subtitle style</a:t>
            </a:r>
            <a:endParaRPr lang="pt-BR" noProof="0" dirty="0"/>
          </a:p>
        </p:txBody>
      </p:sp>
      <p:sp>
        <p:nvSpPr>
          <p:cNvPr id="10" name="Rectangle 9">
            <a:extLst>
              <a:ext uri="{FF2B5EF4-FFF2-40B4-BE49-F238E27FC236}">
                <a16:creationId xmlns:a16="http://schemas.microsoft.com/office/drawing/2014/main" id="{8E0C8F72-8502-427C-B0DF-C2184415807A}"/>
              </a:ext>
            </a:extLst>
          </p:cNvPr>
          <p:cNvSpPr/>
          <p:nvPr userDrawn="1"/>
        </p:nvSpPr>
        <p:spPr bwMode="auto">
          <a:xfrm>
            <a:off x="0" y="6324600"/>
            <a:ext cx="12192000" cy="533400"/>
          </a:xfrm>
          <a:prstGeom prst="rect">
            <a:avLst/>
          </a:prstGeom>
          <a:solidFill>
            <a:srgbClr val="132A47"/>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12" name="Rectangle 16">
            <a:extLst>
              <a:ext uri="{FF2B5EF4-FFF2-40B4-BE49-F238E27FC236}">
                <a16:creationId xmlns:a16="http://schemas.microsoft.com/office/drawing/2014/main" id="{7993F462-7002-486E-BA1A-C4181116D9E7}"/>
              </a:ext>
            </a:extLst>
          </p:cNvPr>
          <p:cNvSpPr>
            <a:spLocks noGrp="1" noChangeArrowheads="1"/>
          </p:cNvSpPr>
          <p:nvPr>
            <p:ph type="dt" sz="half" idx="10"/>
          </p:nvPr>
        </p:nvSpPr>
        <p:spPr bwMode="auto">
          <a:xfrm>
            <a:off x="2857500" y="6407943"/>
            <a:ext cx="6781800" cy="366713"/>
          </a:xfrm>
          <a:prstGeom prst="rect">
            <a:avLst/>
          </a:prstGeom>
          <a:ln>
            <a:miter lim="800000"/>
            <a:headEnd/>
            <a:tailEnd/>
          </a:ln>
        </p:spPr>
        <p:txBody>
          <a:bodyPr vert="horz" wrap="none" lIns="91440" tIns="45720" rIns="91440" bIns="45720" numCol="1" anchor="t" anchorCtr="1" compatLnSpc="1">
            <a:prstTxWarp prst="textNoShape">
              <a:avLst/>
            </a:prstTxWarp>
          </a:bodyPr>
          <a:lstStyle>
            <a:lvl1pPr>
              <a:defRPr sz="1800" b="0">
                <a:solidFill>
                  <a:schemeClr val="bg1"/>
                </a:solidFill>
                <a:latin typeface="Myriad Pro" panose="020B0503030403020204" pitchFamily="34" charset="0"/>
              </a:defRPr>
            </a:lvl1pPr>
          </a:lstStyle>
          <a:p>
            <a:pPr>
              <a:defRPr/>
            </a:pPr>
            <a:r>
              <a:rPr lang="pt-BR"/>
              <a:t>Edit local/date in "Insert &gt; Date and Time" menu</a:t>
            </a:r>
            <a:endParaRPr lang="pt-BR" dirty="0"/>
          </a:p>
        </p:txBody>
      </p:sp>
      <p:pic>
        <p:nvPicPr>
          <p:cNvPr id="13" name="Picture 12">
            <a:extLst>
              <a:ext uri="{FF2B5EF4-FFF2-40B4-BE49-F238E27FC236}">
                <a16:creationId xmlns:a16="http://schemas.microsoft.com/office/drawing/2014/main" id="{86BB2724-4EC9-4FD9-9BE8-F83B857C1F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394092"/>
            <a:ext cx="851541" cy="412721"/>
          </a:xfrm>
          <a:prstGeom prst="rect">
            <a:avLst/>
          </a:prstGeom>
        </p:spPr>
      </p:pic>
    </p:spTree>
    <p:extLst>
      <p:ext uri="{BB962C8B-B14F-4D97-AF65-F5344CB8AC3E}">
        <p14:creationId xmlns:p14="http://schemas.microsoft.com/office/powerpoint/2010/main" val="393114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opics Slide">
    <p:bg>
      <p:bgPr>
        <a:solidFill>
          <a:srgbClr val="132A47"/>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1ED682-80FD-4840-83E7-9F258BD75394}"/>
              </a:ext>
            </a:extLst>
          </p:cNvPr>
          <p:cNvSpPr>
            <a:spLocks noGrp="1"/>
          </p:cNvSpPr>
          <p:nvPr>
            <p:ph type="title" hasCustomPrompt="1"/>
          </p:nvPr>
        </p:nvSpPr>
        <p:spPr>
          <a:xfrm>
            <a:off x="381000" y="231775"/>
            <a:ext cx="11353800" cy="606425"/>
          </a:xfrm>
        </p:spPr>
        <p:txBody>
          <a:bodyPr/>
          <a:lstStyle>
            <a:lvl1pPr>
              <a:defRPr sz="2600">
                <a:solidFill>
                  <a:schemeClr val="bg1"/>
                </a:solidFill>
              </a:defRPr>
            </a:lvl1pPr>
          </a:lstStyle>
          <a:p>
            <a:r>
              <a:rPr lang="pt-BR" noProof="0" dirty="0" err="1"/>
              <a:t>Outline</a:t>
            </a:r>
            <a:endParaRPr lang="pt-BR" noProof="0" dirty="0"/>
          </a:p>
        </p:txBody>
      </p:sp>
      <p:sp>
        <p:nvSpPr>
          <p:cNvPr id="6" name="Text Placeholder 5">
            <a:extLst>
              <a:ext uri="{FF2B5EF4-FFF2-40B4-BE49-F238E27FC236}">
                <a16:creationId xmlns:a16="http://schemas.microsoft.com/office/drawing/2014/main" id="{BD1708B9-438F-42CD-AF96-41C4D9179830}"/>
              </a:ext>
            </a:extLst>
          </p:cNvPr>
          <p:cNvSpPr>
            <a:spLocks noGrp="1"/>
          </p:cNvSpPr>
          <p:nvPr>
            <p:ph type="body" sz="quarter" idx="10"/>
          </p:nvPr>
        </p:nvSpPr>
        <p:spPr>
          <a:xfrm>
            <a:off x="381000" y="990600"/>
            <a:ext cx="11353800" cy="5562600"/>
          </a:xfrm>
        </p:spPr>
        <p:txBody>
          <a:bodyPr/>
          <a:lstStyle>
            <a:lvl1pPr>
              <a:lnSpc>
                <a:spcPct val="100000"/>
              </a:lnSpc>
              <a:spcAft>
                <a:spcPts val="1800"/>
              </a:spcAft>
              <a:buClr>
                <a:schemeClr val="bg1"/>
              </a:buClr>
              <a:defRPr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0"/>
            <a:r>
              <a:rPr lang="en-US" dirty="0"/>
              <a:t>Item 2</a:t>
            </a:r>
          </a:p>
        </p:txBody>
      </p:sp>
    </p:spTree>
    <p:extLst>
      <p:ext uri="{BB962C8B-B14F-4D97-AF65-F5344CB8AC3E}">
        <p14:creationId xmlns:p14="http://schemas.microsoft.com/office/powerpoint/2010/main" val="413698922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pt-BR" noProof="0" dirty="0"/>
          </a:p>
        </p:txBody>
      </p:sp>
      <p:sp>
        <p:nvSpPr>
          <p:cNvPr id="3" name="Content Placeholder 2"/>
          <p:cNvSpPr>
            <a:spLocks noGrp="1"/>
          </p:cNvSpPr>
          <p:nvPr>
            <p:ph idx="1"/>
          </p:nvPr>
        </p:nvSpPr>
        <p:spPr/>
        <p:txBody>
          <a:bodyPr/>
          <a:lstStyle>
            <a:lvl1pPr>
              <a:buClr>
                <a:schemeClr val="tx1">
                  <a:lumMod val="85000"/>
                  <a:lumOff val="15000"/>
                </a:schemeClr>
              </a:buClr>
              <a:buSzPct val="50000"/>
              <a:buFont typeface="Arial" pitchFamily="34" charset="0"/>
              <a:buChar char="►"/>
              <a:defRPr/>
            </a:lvl1pPr>
            <a:lvl2pPr marL="548640" indent="-137160">
              <a:buClr>
                <a:schemeClr val="tx1">
                  <a:lumMod val="85000"/>
                  <a:lumOff val="15000"/>
                </a:schemeClr>
              </a:buClr>
              <a:buFont typeface="Arial" panose="020B0604020202020204" pitchFamily="34" charset="0"/>
              <a:buChar char="•"/>
              <a:defRPr/>
            </a:lvl2pPr>
            <a:lvl3pPr marL="914400" indent="-137160">
              <a:buClr>
                <a:schemeClr val="tx1">
                  <a:lumMod val="85000"/>
                  <a:lumOff val="15000"/>
                </a:schemeClr>
              </a:buClr>
              <a:buFont typeface="Arial" panose="020B0604020202020204" pitchFamily="34" charset="0"/>
              <a:buChar char="•"/>
              <a:defRPr/>
            </a:lvl3pPr>
            <a:lvl4pPr marL="1280160" indent="-137160">
              <a:buClr>
                <a:schemeClr val="tx1">
                  <a:lumMod val="85000"/>
                  <a:lumOff val="15000"/>
                </a:schemeClr>
              </a:buClr>
              <a:buFont typeface="Arial" panose="020B0604020202020204" pitchFamily="34" charset="0"/>
              <a:buChar char="•"/>
              <a:defRPr/>
            </a:lvl4pPr>
            <a:lvl5pPr marL="1645920" indent="-137160">
              <a:buClr>
                <a:schemeClr val="tx1">
                  <a:lumMod val="85000"/>
                  <a:lumOff val="15000"/>
                </a:schemeClr>
              </a:buClr>
              <a:buFont typeface="Arial" panose="020B0604020202020204" pitchFamily="34" charset="0"/>
              <a:buChar char="•"/>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6444DCD-DD8C-49E0-BC11-9AAD323B4E7F}" type="slidenum">
              <a:rPr lang="pt-BR" noProof="0" smtClean="0"/>
              <a:pPr>
                <a:defRPr/>
              </a:pPr>
              <a:t>‹#›</a:t>
            </a:fld>
            <a:endParaRPr lang="pt-BR" noProof="0"/>
          </a:p>
        </p:txBody>
      </p:sp>
    </p:spTree>
    <p:extLst>
      <p:ext uri="{BB962C8B-B14F-4D97-AF65-F5344CB8AC3E}">
        <p14:creationId xmlns:p14="http://schemas.microsoft.com/office/powerpoint/2010/main" val="2998499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Content Placeholder 2"/>
          <p:cNvSpPr>
            <a:spLocks noGrp="1"/>
          </p:cNvSpPr>
          <p:nvPr>
            <p:ph sz="half" idx="1"/>
          </p:nvPr>
        </p:nvSpPr>
        <p:spPr>
          <a:xfrm>
            <a:off x="381000" y="1068388"/>
            <a:ext cx="5585884" cy="5484812"/>
          </a:xfrm>
        </p:spPr>
        <p:txBody>
          <a:bodyPr>
            <a:normAutofit/>
          </a:bodyPr>
          <a:lstStyle>
            <a:lvl1pPr marL="0" indent="-182880">
              <a:buSzPct val="40000"/>
              <a:buFont typeface="Tahoma" panose="020B0604030504040204" pitchFamily="34" charset="0"/>
              <a:buChar cha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Content Placeholder 3"/>
          <p:cNvSpPr>
            <a:spLocks noGrp="1"/>
          </p:cNvSpPr>
          <p:nvPr>
            <p:ph sz="half" idx="2"/>
          </p:nvPr>
        </p:nvSpPr>
        <p:spPr>
          <a:xfrm>
            <a:off x="6170085" y="1068388"/>
            <a:ext cx="5585885" cy="5484812"/>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EB5A2DCF-6C56-43FC-8C2B-826C4770AE4A}" type="slidenum">
              <a:rPr lang="pt-BR" noProof="0" smtClean="0"/>
              <a:pPr>
                <a:defRPr/>
              </a:pPr>
              <a:t>‹#›</a:t>
            </a:fld>
            <a:endParaRPr lang="pt-BR" noProof="0"/>
          </a:p>
        </p:txBody>
      </p:sp>
    </p:spTree>
    <p:extLst>
      <p:ext uri="{BB962C8B-B14F-4D97-AF65-F5344CB8AC3E}">
        <p14:creationId xmlns:p14="http://schemas.microsoft.com/office/powerpoint/2010/main" val="2115966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pt-BR" noProof="0"/>
          </a:p>
        </p:txBody>
      </p:sp>
      <p:sp>
        <p:nvSpPr>
          <p:cNvPr id="3" name="Content Placeholder 2"/>
          <p:cNvSpPr>
            <a:spLocks noGrp="1"/>
          </p:cNvSpPr>
          <p:nvPr>
            <p:ph sz="half" idx="1"/>
          </p:nvPr>
        </p:nvSpPr>
        <p:spPr>
          <a:xfrm>
            <a:off x="380999" y="1068388"/>
            <a:ext cx="3657599" cy="5484812"/>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Content Placeholder 3"/>
          <p:cNvSpPr>
            <a:spLocks noGrp="1"/>
          </p:cNvSpPr>
          <p:nvPr>
            <p:ph sz="half" idx="2"/>
          </p:nvPr>
        </p:nvSpPr>
        <p:spPr>
          <a:xfrm>
            <a:off x="8153400" y="1068388"/>
            <a:ext cx="3581400" cy="5484812"/>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EB5A2DCF-6C56-43FC-8C2B-826C4770AE4A}" type="slidenum">
              <a:rPr lang="pt-BR" noProof="0" smtClean="0"/>
              <a:pPr>
                <a:defRPr/>
              </a:pPr>
              <a:t>‹#›</a:t>
            </a:fld>
            <a:endParaRPr lang="pt-BR" noProof="0"/>
          </a:p>
        </p:txBody>
      </p:sp>
      <p:sp>
        <p:nvSpPr>
          <p:cNvPr id="8" name="Content Placeholder 2">
            <a:extLst>
              <a:ext uri="{FF2B5EF4-FFF2-40B4-BE49-F238E27FC236}">
                <a16:creationId xmlns:a16="http://schemas.microsoft.com/office/drawing/2014/main" id="{A3675AFB-7DEB-4AC7-868E-F66093A67C2D}"/>
              </a:ext>
            </a:extLst>
          </p:cNvPr>
          <p:cNvSpPr>
            <a:spLocks noGrp="1"/>
          </p:cNvSpPr>
          <p:nvPr>
            <p:ph sz="half" idx="11"/>
          </p:nvPr>
        </p:nvSpPr>
        <p:spPr>
          <a:xfrm>
            <a:off x="4114799" y="1068388"/>
            <a:ext cx="3962401" cy="5484812"/>
          </a:xfrm>
        </p:spPr>
        <p:txBody>
          <a:bodyPr>
            <a:normAutofit/>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Tree>
    <p:extLst>
      <p:ext uri="{BB962C8B-B14F-4D97-AF65-F5344CB8AC3E}">
        <p14:creationId xmlns:p14="http://schemas.microsoft.com/office/powerpoint/2010/main" val="15826217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pt-BR"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6AE5E0EC-5632-4DB9-8B53-D9896BFE4A0F}" type="slidenum">
              <a:rPr lang="pt-BR" noProof="0" smtClean="0"/>
              <a:pPr>
                <a:defRPr/>
              </a:pPr>
              <a:t>‹#›</a:t>
            </a:fld>
            <a:endParaRPr lang="pt-BR" noProof="0"/>
          </a:p>
        </p:txBody>
      </p:sp>
    </p:spTree>
    <p:extLst>
      <p:ext uri="{BB962C8B-B14F-4D97-AF65-F5344CB8AC3E}">
        <p14:creationId xmlns:p14="http://schemas.microsoft.com/office/powerpoint/2010/main" val="1143051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67BD221-B024-40A9-982E-C73F6B3126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00"/>
            <a:ext cx="12192000" cy="6858000"/>
          </a:xfrm>
          <a:prstGeom prst="rect">
            <a:avLst/>
          </a:prstGeom>
        </p:spPr>
      </p:pic>
      <p:sp>
        <p:nvSpPr>
          <p:cNvPr id="7" name="Rectangle 6">
            <a:extLst>
              <a:ext uri="{FF2B5EF4-FFF2-40B4-BE49-F238E27FC236}">
                <a16:creationId xmlns:a16="http://schemas.microsoft.com/office/drawing/2014/main" id="{6D300E5F-C7E1-4026-9447-A778B565A14E}"/>
              </a:ext>
            </a:extLst>
          </p:cNvPr>
          <p:cNvSpPr/>
          <p:nvPr userDrawn="1"/>
        </p:nvSpPr>
        <p:spPr bwMode="auto">
          <a:xfrm>
            <a:off x="0" y="1066800"/>
            <a:ext cx="12192000" cy="3200400"/>
          </a:xfrm>
          <a:prstGeom prst="rect">
            <a:avLst/>
          </a:prstGeom>
          <a:solidFill>
            <a:srgbClr val="132A47"/>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8" name="Rectangle 2">
            <a:extLst>
              <a:ext uri="{FF2B5EF4-FFF2-40B4-BE49-F238E27FC236}">
                <a16:creationId xmlns:a16="http://schemas.microsoft.com/office/drawing/2014/main" id="{79F3FF27-4812-4C52-AFCF-D31462A1D70C}"/>
              </a:ext>
            </a:extLst>
          </p:cNvPr>
          <p:cNvSpPr>
            <a:spLocks noGrp="1" noChangeArrowheads="1"/>
          </p:cNvSpPr>
          <p:nvPr>
            <p:ph type="ctrTitle"/>
          </p:nvPr>
        </p:nvSpPr>
        <p:spPr>
          <a:xfrm>
            <a:off x="1143000" y="1290970"/>
            <a:ext cx="10210800" cy="1352550"/>
          </a:xfrm>
        </p:spPr>
        <p:txBody>
          <a:bodyPr/>
          <a:lstStyle>
            <a:lvl1pPr algn="ctr">
              <a:defRPr sz="2600" b="1">
                <a:solidFill>
                  <a:schemeClr val="bg1"/>
                </a:solidFill>
              </a:defRPr>
            </a:lvl1pPr>
          </a:lstStyle>
          <a:p>
            <a:r>
              <a:rPr lang="en-US" noProof="0" dirty="0"/>
              <a:t>Click to edit Master title style</a:t>
            </a:r>
            <a:endParaRPr lang="pt-BR" noProof="0" dirty="0"/>
          </a:p>
        </p:txBody>
      </p:sp>
      <p:sp>
        <p:nvSpPr>
          <p:cNvPr id="9" name="Rectangle 3">
            <a:extLst>
              <a:ext uri="{FF2B5EF4-FFF2-40B4-BE49-F238E27FC236}">
                <a16:creationId xmlns:a16="http://schemas.microsoft.com/office/drawing/2014/main" id="{02364E96-FDF6-450A-8490-21BDF4F1C7E7}"/>
              </a:ext>
            </a:extLst>
          </p:cNvPr>
          <p:cNvSpPr>
            <a:spLocks noGrp="1" noChangeArrowheads="1"/>
          </p:cNvSpPr>
          <p:nvPr>
            <p:ph type="subTitle" idx="1"/>
          </p:nvPr>
        </p:nvSpPr>
        <p:spPr>
          <a:xfrm>
            <a:off x="1828800" y="2743200"/>
            <a:ext cx="8534400" cy="1325563"/>
          </a:xfrm>
        </p:spPr>
        <p:txBody>
          <a:bodyPr/>
          <a:lstStyle>
            <a:lvl1pPr marL="0" indent="0" algn="ctr">
              <a:buFontTx/>
              <a:buNone/>
              <a:defRPr sz="2400">
                <a:solidFill>
                  <a:schemeClr val="bg1"/>
                </a:solidFill>
              </a:defRPr>
            </a:lvl1pPr>
          </a:lstStyle>
          <a:p>
            <a:r>
              <a:rPr lang="en-US" noProof="0" dirty="0"/>
              <a:t>Click to edit Master subtitle style</a:t>
            </a:r>
            <a:endParaRPr lang="pt-BR" noProof="0" dirty="0"/>
          </a:p>
        </p:txBody>
      </p:sp>
      <p:sp>
        <p:nvSpPr>
          <p:cNvPr id="10" name="Rectangle 9">
            <a:extLst>
              <a:ext uri="{FF2B5EF4-FFF2-40B4-BE49-F238E27FC236}">
                <a16:creationId xmlns:a16="http://schemas.microsoft.com/office/drawing/2014/main" id="{8E0C8F72-8502-427C-B0DF-C2184415807A}"/>
              </a:ext>
            </a:extLst>
          </p:cNvPr>
          <p:cNvSpPr/>
          <p:nvPr userDrawn="1"/>
        </p:nvSpPr>
        <p:spPr bwMode="auto">
          <a:xfrm>
            <a:off x="0" y="6324600"/>
            <a:ext cx="12192000" cy="533400"/>
          </a:xfrm>
          <a:prstGeom prst="rect">
            <a:avLst/>
          </a:prstGeom>
          <a:solidFill>
            <a:srgbClr val="132A47"/>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12" name="Rectangle 16">
            <a:extLst>
              <a:ext uri="{FF2B5EF4-FFF2-40B4-BE49-F238E27FC236}">
                <a16:creationId xmlns:a16="http://schemas.microsoft.com/office/drawing/2014/main" id="{7993F462-7002-486E-BA1A-C4181116D9E7}"/>
              </a:ext>
            </a:extLst>
          </p:cNvPr>
          <p:cNvSpPr>
            <a:spLocks noGrp="1" noChangeArrowheads="1"/>
          </p:cNvSpPr>
          <p:nvPr>
            <p:ph type="dt" sz="half" idx="10"/>
          </p:nvPr>
        </p:nvSpPr>
        <p:spPr bwMode="auto">
          <a:xfrm>
            <a:off x="2857500" y="6407943"/>
            <a:ext cx="6781800" cy="366713"/>
          </a:xfrm>
          <a:prstGeom prst="rect">
            <a:avLst/>
          </a:prstGeom>
          <a:ln>
            <a:miter lim="800000"/>
            <a:headEnd/>
            <a:tailEnd/>
          </a:ln>
        </p:spPr>
        <p:txBody>
          <a:bodyPr vert="horz" wrap="none" lIns="91440" tIns="45720" rIns="91440" bIns="45720" numCol="1" anchor="t" anchorCtr="1" compatLnSpc="1">
            <a:prstTxWarp prst="textNoShape">
              <a:avLst/>
            </a:prstTxWarp>
          </a:bodyPr>
          <a:lstStyle>
            <a:lvl1pPr>
              <a:defRPr sz="1800" b="0">
                <a:solidFill>
                  <a:schemeClr val="bg1"/>
                </a:solidFill>
                <a:latin typeface="Myriad Pro" panose="020B0503030403020204" pitchFamily="34" charset="0"/>
              </a:defRPr>
            </a:lvl1pPr>
          </a:lstStyle>
          <a:p>
            <a:pPr>
              <a:defRPr/>
            </a:pPr>
            <a:r>
              <a:rPr lang="pt-BR" dirty="0" err="1"/>
              <a:t>Edit</a:t>
            </a:r>
            <a:r>
              <a:rPr lang="pt-BR" dirty="0"/>
              <a:t> local/date in "</a:t>
            </a:r>
            <a:r>
              <a:rPr lang="pt-BR" dirty="0" err="1"/>
              <a:t>Insert</a:t>
            </a:r>
            <a:r>
              <a:rPr lang="pt-BR" dirty="0"/>
              <a:t> &gt; Date </a:t>
            </a:r>
            <a:r>
              <a:rPr lang="pt-BR" dirty="0" err="1"/>
              <a:t>and</a:t>
            </a:r>
            <a:r>
              <a:rPr lang="pt-BR" dirty="0"/>
              <a:t> Time" menu</a:t>
            </a:r>
          </a:p>
        </p:txBody>
      </p:sp>
      <p:pic>
        <p:nvPicPr>
          <p:cNvPr id="13" name="Picture 12">
            <a:extLst>
              <a:ext uri="{FF2B5EF4-FFF2-40B4-BE49-F238E27FC236}">
                <a16:creationId xmlns:a16="http://schemas.microsoft.com/office/drawing/2014/main" id="{86BB2724-4EC9-4FD9-9BE8-F83B857C1F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1000" y="6369079"/>
            <a:ext cx="851541" cy="412721"/>
          </a:xfrm>
          <a:prstGeom prst="rect">
            <a:avLst/>
          </a:prstGeom>
        </p:spPr>
      </p:pic>
    </p:spTree>
    <p:extLst>
      <p:ext uri="{BB962C8B-B14F-4D97-AF65-F5344CB8AC3E}">
        <p14:creationId xmlns:p14="http://schemas.microsoft.com/office/powerpoint/2010/main" val="32118725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pt-BR" noProof="0"/>
          </a:p>
        </p:txBody>
      </p:sp>
      <p:sp>
        <p:nvSpPr>
          <p:cNvPr id="3" name="Vertical Text Placeholder 2"/>
          <p:cNvSpPr>
            <a:spLocks noGrp="1"/>
          </p:cNvSpPr>
          <p:nvPr>
            <p:ph type="body" orient="vert" idx="1"/>
          </p:nvPr>
        </p:nvSpPr>
        <p:spPr/>
        <p:txBody>
          <a:bodyPr vert="eaVert"/>
          <a:lstStyle>
            <a:lvl1pPr marL="0" indent="-182880">
              <a:buFont typeface="Tahoma" panose="020B0604030504040204" pitchFamily="34" charset="0"/>
              <a:buChar char="▼"/>
              <a:defRPr/>
            </a:lvl1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EE3BDC4-0728-46D7-A8D1-55267E77B1D1}" type="slidenum">
              <a:rPr lang="pt-BR" noProof="0" smtClean="0"/>
              <a:pPr>
                <a:defRPr/>
              </a:pPr>
              <a:t>‹#›</a:t>
            </a:fld>
            <a:endParaRPr lang="pt-BR" noProof="0"/>
          </a:p>
        </p:txBody>
      </p:sp>
    </p:spTree>
    <p:extLst>
      <p:ext uri="{BB962C8B-B14F-4D97-AF65-F5344CB8AC3E}">
        <p14:creationId xmlns:p14="http://schemas.microsoft.com/office/powerpoint/2010/main" val="2612878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Last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9655EC-0D87-46F2-8BC1-22E33FCA80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Box 10"/>
          <p:cNvSpPr txBox="1">
            <a:spLocks noChangeArrowheads="1"/>
          </p:cNvSpPr>
          <p:nvPr/>
        </p:nvSpPr>
        <p:spPr bwMode="auto">
          <a:xfrm>
            <a:off x="554791" y="2066925"/>
            <a:ext cx="3814233" cy="1924050"/>
          </a:xfrm>
          <a:prstGeom prst="rect">
            <a:avLst/>
          </a:prstGeom>
          <a:noFill/>
          <a:ln w="9525" algn="ctr">
            <a:noFill/>
            <a:miter lim="800000"/>
            <a:headEnd/>
            <a:tailEnd/>
          </a:ln>
          <a:effectLst/>
        </p:spPr>
        <p:txBody>
          <a:bodyPr/>
          <a:lstStyle/>
          <a:p>
            <a:pPr lvl="1" algn="l">
              <a:lnSpc>
                <a:spcPct val="150000"/>
              </a:lnSpc>
              <a:defRPr/>
            </a:pPr>
            <a:r>
              <a:rPr lang="pt-BR" sz="2400" b="0" u="none" noProof="0" dirty="0">
                <a:solidFill>
                  <a:schemeClr val="bg1"/>
                </a:solidFill>
                <a:latin typeface="+mn-lt"/>
              </a:rPr>
              <a:t>www.psr-inc.com</a:t>
            </a:r>
          </a:p>
          <a:p>
            <a:pPr lvl="1" algn="l">
              <a:lnSpc>
                <a:spcPct val="150000"/>
              </a:lnSpc>
              <a:defRPr/>
            </a:pPr>
            <a:r>
              <a:rPr lang="pt-BR" sz="2400" b="0" noProof="0" dirty="0">
                <a:solidFill>
                  <a:schemeClr val="bg1"/>
                </a:solidFill>
                <a:latin typeface="+mn-lt"/>
              </a:rPr>
              <a:t>psr@psr-inc.com</a:t>
            </a:r>
          </a:p>
          <a:p>
            <a:pPr lvl="1" algn="l">
              <a:lnSpc>
                <a:spcPct val="150000"/>
              </a:lnSpc>
              <a:defRPr/>
            </a:pPr>
            <a:r>
              <a:rPr lang="pt-BR" sz="2300" b="0" noProof="0" dirty="0">
                <a:solidFill>
                  <a:schemeClr val="bg1"/>
                </a:solidFill>
                <a:latin typeface="+mn-lt"/>
              </a:rPr>
              <a:t>+55 21 3906-2100</a:t>
            </a:r>
          </a:p>
        </p:txBody>
      </p:sp>
      <p:sp>
        <p:nvSpPr>
          <p:cNvPr id="64515" name="Rectangle 3"/>
          <p:cNvSpPr>
            <a:spLocks noGrp="1" noChangeArrowheads="1"/>
          </p:cNvSpPr>
          <p:nvPr>
            <p:ph type="ctrTitle"/>
          </p:nvPr>
        </p:nvSpPr>
        <p:spPr>
          <a:xfrm>
            <a:off x="5105400" y="1390650"/>
            <a:ext cx="6781800" cy="1352550"/>
          </a:xfrm>
        </p:spPr>
        <p:txBody>
          <a:bodyPr/>
          <a:lstStyle>
            <a:lvl1pPr algn="ctr">
              <a:defRPr b="0">
                <a:solidFill>
                  <a:schemeClr val="bg1"/>
                </a:solidFill>
              </a:defRPr>
            </a:lvl1pPr>
          </a:lstStyle>
          <a:p>
            <a:r>
              <a:rPr lang="en-US" noProof="0" dirty="0"/>
              <a:t>Click to edit Master title style</a:t>
            </a:r>
            <a:endParaRPr lang="pt-BR" noProof="0" dirty="0"/>
          </a:p>
        </p:txBody>
      </p:sp>
      <p:sp>
        <p:nvSpPr>
          <p:cNvPr id="64516" name="Rectangle 4"/>
          <p:cNvSpPr>
            <a:spLocks noGrp="1" noChangeArrowheads="1"/>
          </p:cNvSpPr>
          <p:nvPr>
            <p:ph type="subTitle" idx="1"/>
          </p:nvPr>
        </p:nvSpPr>
        <p:spPr>
          <a:xfrm>
            <a:off x="5334000" y="3352800"/>
            <a:ext cx="6324600" cy="1325562"/>
          </a:xfrm>
        </p:spPr>
        <p:txBody>
          <a:bodyPr/>
          <a:lstStyle>
            <a:lvl1pPr marL="0" indent="0" algn="ctr">
              <a:buFontTx/>
              <a:buNone/>
              <a:defRPr>
                <a:solidFill>
                  <a:schemeClr val="bg1"/>
                </a:solidFill>
              </a:defRPr>
            </a:lvl1pPr>
          </a:lstStyle>
          <a:p>
            <a:r>
              <a:rPr lang="en-US" noProof="0" dirty="0"/>
              <a:t>Click to edit Master subtitle style</a:t>
            </a:r>
            <a:endParaRPr lang="pt-BR" noProof="0" dirty="0"/>
          </a:p>
        </p:txBody>
      </p:sp>
      <p:pic>
        <p:nvPicPr>
          <p:cNvPr id="12" name="Picture 11">
            <a:extLst>
              <a:ext uri="{FF2B5EF4-FFF2-40B4-BE49-F238E27FC236}">
                <a16:creationId xmlns:a16="http://schemas.microsoft.com/office/drawing/2014/main" id="{FC05DFE8-B9F4-4F48-AB0F-B3C3410CAF9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43800" y="5287090"/>
            <a:ext cx="2190974" cy="1061913"/>
          </a:xfrm>
          <a:prstGeom prst="rect">
            <a:avLst/>
          </a:prstGeom>
        </p:spPr>
      </p:pic>
      <p:pic>
        <p:nvPicPr>
          <p:cNvPr id="14" name="Picture 13">
            <a:extLst>
              <a:ext uri="{FF2B5EF4-FFF2-40B4-BE49-F238E27FC236}">
                <a16:creationId xmlns:a16="http://schemas.microsoft.com/office/drawing/2014/main" id="{6D48A74D-0458-42AC-A6D6-395698F1633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94013" y="2319337"/>
            <a:ext cx="304800" cy="304800"/>
          </a:xfrm>
          <a:prstGeom prst="rect">
            <a:avLst/>
          </a:prstGeom>
        </p:spPr>
      </p:pic>
      <p:pic>
        <p:nvPicPr>
          <p:cNvPr id="16" name="Picture 15">
            <a:extLst>
              <a:ext uri="{FF2B5EF4-FFF2-40B4-BE49-F238E27FC236}">
                <a16:creationId xmlns:a16="http://schemas.microsoft.com/office/drawing/2014/main" id="{26E544E2-79AE-432E-AAD3-684946F452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93564" y="3361267"/>
            <a:ext cx="304800" cy="304800"/>
          </a:xfrm>
          <a:prstGeom prst="rect">
            <a:avLst/>
          </a:prstGeom>
        </p:spPr>
      </p:pic>
      <p:pic>
        <p:nvPicPr>
          <p:cNvPr id="18" name="Picture 17">
            <a:extLst>
              <a:ext uri="{FF2B5EF4-FFF2-40B4-BE49-F238E27FC236}">
                <a16:creationId xmlns:a16="http://schemas.microsoft.com/office/drawing/2014/main" id="{436A605A-A8CA-4174-A826-F602D0CC011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93563" y="2840301"/>
            <a:ext cx="304801" cy="304801"/>
          </a:xfrm>
          <a:prstGeom prst="rect">
            <a:avLst/>
          </a:prstGeom>
        </p:spPr>
      </p:pic>
      <p:pic>
        <p:nvPicPr>
          <p:cNvPr id="20" name="Picture 19">
            <a:extLst>
              <a:ext uri="{FF2B5EF4-FFF2-40B4-BE49-F238E27FC236}">
                <a16:creationId xmlns:a16="http://schemas.microsoft.com/office/drawing/2014/main" id="{AA125BD4-A357-4945-84CA-9D6006F85D7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63490" y="275696"/>
            <a:ext cx="1396834" cy="1447800"/>
          </a:xfrm>
          <a:prstGeom prst="rect">
            <a:avLst/>
          </a:prstGeom>
        </p:spPr>
      </p:pic>
      <p:pic>
        <p:nvPicPr>
          <p:cNvPr id="3" name="Picture 2">
            <a:extLst>
              <a:ext uri="{FF2B5EF4-FFF2-40B4-BE49-F238E27FC236}">
                <a16:creationId xmlns:a16="http://schemas.microsoft.com/office/drawing/2014/main" id="{49944806-663A-48A6-A185-08504FE265C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93563" y="5026911"/>
            <a:ext cx="304801" cy="304801"/>
          </a:xfrm>
          <a:prstGeom prst="rect">
            <a:avLst/>
          </a:prstGeom>
        </p:spPr>
      </p:pic>
      <p:pic>
        <p:nvPicPr>
          <p:cNvPr id="6" name="Picture 5">
            <a:extLst>
              <a:ext uri="{FF2B5EF4-FFF2-40B4-BE49-F238E27FC236}">
                <a16:creationId xmlns:a16="http://schemas.microsoft.com/office/drawing/2014/main" id="{3941E01A-3B36-4C56-A0FD-3AD0C76B6409}"/>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93562" y="6093251"/>
            <a:ext cx="304801" cy="304801"/>
          </a:xfrm>
          <a:prstGeom prst="rect">
            <a:avLst/>
          </a:prstGeom>
        </p:spPr>
      </p:pic>
      <p:pic>
        <p:nvPicPr>
          <p:cNvPr id="9" name="Picture 8">
            <a:extLst>
              <a:ext uri="{FF2B5EF4-FFF2-40B4-BE49-F238E27FC236}">
                <a16:creationId xmlns:a16="http://schemas.microsoft.com/office/drawing/2014/main" id="{F5B45992-66AB-44F6-A8D8-616048CE3D9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93563" y="5560081"/>
            <a:ext cx="304801" cy="304801"/>
          </a:xfrm>
          <a:prstGeom prst="rect">
            <a:avLst/>
          </a:prstGeom>
        </p:spPr>
      </p:pic>
      <p:sp>
        <p:nvSpPr>
          <p:cNvPr id="17" name="Text Box 10">
            <a:extLst>
              <a:ext uri="{FF2B5EF4-FFF2-40B4-BE49-F238E27FC236}">
                <a16:creationId xmlns:a16="http://schemas.microsoft.com/office/drawing/2014/main" id="{BCC6DBE3-1DDD-42C9-ABBA-D39583CA8BCB}"/>
              </a:ext>
            </a:extLst>
          </p:cNvPr>
          <p:cNvSpPr txBox="1">
            <a:spLocks noChangeArrowheads="1"/>
          </p:cNvSpPr>
          <p:nvPr userDrawn="1"/>
        </p:nvSpPr>
        <p:spPr bwMode="auto">
          <a:xfrm>
            <a:off x="593563" y="4798542"/>
            <a:ext cx="3673637" cy="1833190"/>
          </a:xfrm>
          <a:prstGeom prst="rect">
            <a:avLst/>
          </a:prstGeom>
          <a:noFill/>
          <a:ln w="9525" algn="ctr">
            <a:noFill/>
            <a:miter lim="800000"/>
            <a:headEnd/>
            <a:tailEnd/>
          </a:ln>
          <a:effectLst/>
        </p:spPr>
        <p:txBody>
          <a:bodyPr/>
          <a:lstStyle/>
          <a:p>
            <a:pPr lvl="1" algn="l">
              <a:lnSpc>
                <a:spcPct val="150000"/>
              </a:lnSpc>
              <a:defRPr/>
            </a:pPr>
            <a:r>
              <a:rPr lang="pt-BR" sz="2400" b="0" u="none" noProof="0" dirty="0">
                <a:solidFill>
                  <a:schemeClr val="bg1"/>
                </a:solidFill>
                <a:latin typeface="+mn-lt"/>
              </a:rPr>
              <a:t>/psrenergy</a:t>
            </a:r>
          </a:p>
          <a:p>
            <a:pPr lvl="1" algn="l">
              <a:lnSpc>
                <a:spcPct val="150000"/>
              </a:lnSpc>
              <a:defRPr/>
            </a:pPr>
            <a:r>
              <a:rPr lang="pt-BR" sz="2400" b="0" noProof="0" dirty="0">
                <a:solidFill>
                  <a:schemeClr val="bg1"/>
                </a:solidFill>
                <a:latin typeface="+mn-lt"/>
              </a:rPr>
              <a:t>@psrenergy</a:t>
            </a:r>
          </a:p>
          <a:p>
            <a:pPr lvl="1" algn="l">
              <a:lnSpc>
                <a:spcPct val="150000"/>
              </a:lnSpc>
              <a:defRPr/>
            </a:pPr>
            <a:r>
              <a:rPr lang="pt-BR" sz="2300" b="0" noProof="0" dirty="0">
                <a:solidFill>
                  <a:schemeClr val="bg1"/>
                </a:solidFill>
                <a:latin typeface="+mn-lt"/>
              </a:rPr>
              <a:t>@psr_energy</a:t>
            </a:r>
          </a:p>
        </p:txBody>
      </p:sp>
      <p:cxnSp>
        <p:nvCxnSpPr>
          <p:cNvPr id="11" name="Straight Connector 10">
            <a:extLst>
              <a:ext uri="{FF2B5EF4-FFF2-40B4-BE49-F238E27FC236}">
                <a16:creationId xmlns:a16="http://schemas.microsoft.com/office/drawing/2014/main" id="{26DA6230-4B6C-4F87-B78C-7451B1FD26E7}"/>
              </a:ext>
            </a:extLst>
          </p:cNvPr>
          <p:cNvCxnSpPr/>
          <p:nvPr userDrawn="1"/>
        </p:nvCxnSpPr>
        <p:spPr bwMode="auto">
          <a:xfrm>
            <a:off x="593562" y="4343400"/>
            <a:ext cx="3902238" cy="0"/>
          </a:xfrm>
          <a:prstGeom prst="line">
            <a:avLst/>
          </a:prstGeom>
          <a:ln w="22225">
            <a:solidFill>
              <a:schemeClr val="tx1">
                <a:lumMod val="50000"/>
                <a:lumOff val="50000"/>
              </a:schemeClr>
            </a:solidFill>
            <a:headEnd type="none" w="med" len="med"/>
            <a:tailEnd type="non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492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opics Slide">
    <p:bg>
      <p:bgPr>
        <a:solidFill>
          <a:srgbClr val="132A47"/>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21ED682-80FD-4840-83E7-9F258BD75394}"/>
              </a:ext>
            </a:extLst>
          </p:cNvPr>
          <p:cNvSpPr>
            <a:spLocks noGrp="1"/>
          </p:cNvSpPr>
          <p:nvPr>
            <p:ph type="title" hasCustomPrompt="1"/>
          </p:nvPr>
        </p:nvSpPr>
        <p:spPr>
          <a:xfrm>
            <a:off x="381000" y="231775"/>
            <a:ext cx="11353800" cy="606425"/>
          </a:xfrm>
        </p:spPr>
        <p:txBody>
          <a:bodyPr/>
          <a:lstStyle>
            <a:lvl1pPr>
              <a:defRPr sz="2600">
                <a:solidFill>
                  <a:schemeClr val="bg1"/>
                </a:solidFill>
              </a:defRPr>
            </a:lvl1pPr>
          </a:lstStyle>
          <a:p>
            <a:r>
              <a:rPr lang="pt-BR" noProof="0" dirty="0" err="1"/>
              <a:t>Outline</a:t>
            </a:r>
            <a:endParaRPr lang="pt-BR" noProof="0" dirty="0"/>
          </a:p>
        </p:txBody>
      </p:sp>
      <p:sp>
        <p:nvSpPr>
          <p:cNvPr id="6" name="Text Placeholder 5">
            <a:extLst>
              <a:ext uri="{FF2B5EF4-FFF2-40B4-BE49-F238E27FC236}">
                <a16:creationId xmlns:a16="http://schemas.microsoft.com/office/drawing/2014/main" id="{BD1708B9-438F-42CD-AF96-41C4D9179830}"/>
              </a:ext>
            </a:extLst>
          </p:cNvPr>
          <p:cNvSpPr>
            <a:spLocks noGrp="1"/>
          </p:cNvSpPr>
          <p:nvPr>
            <p:ph type="body" sz="quarter" idx="10"/>
          </p:nvPr>
        </p:nvSpPr>
        <p:spPr>
          <a:xfrm>
            <a:off x="381000" y="990600"/>
            <a:ext cx="11353800" cy="5562600"/>
          </a:xfrm>
        </p:spPr>
        <p:txBody>
          <a:bodyPr/>
          <a:lstStyle>
            <a:lvl1pPr marL="292100" marR="0" indent="-228600" algn="just" defTabSz="914400" rtl="0" eaLnBrk="1" fontAlgn="base" latinLnBrk="0" hangingPunct="1">
              <a:lnSpc>
                <a:spcPct val="100000"/>
              </a:lnSpc>
              <a:spcBef>
                <a:spcPts val="0"/>
              </a:spcBef>
              <a:spcAft>
                <a:spcPts val="1800"/>
              </a:spcAft>
              <a:buClr>
                <a:schemeClr val="bg1"/>
              </a:buClr>
              <a:buSzPct val="50000"/>
              <a:buFont typeface="Tahoma" panose="020B0604030504040204" pitchFamily="34" charset="0"/>
              <a:buChar char="►"/>
              <a:tabLst/>
              <a:defRPr b="1">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marL="292100" marR="0" lvl="0" indent="-228600" algn="just" defTabSz="914400" rtl="0" eaLnBrk="1" fontAlgn="base" latinLnBrk="0" hangingPunct="1">
              <a:lnSpc>
                <a:spcPct val="100000"/>
              </a:lnSpc>
              <a:spcBef>
                <a:spcPts val="0"/>
              </a:spcBef>
              <a:spcAft>
                <a:spcPts val="1800"/>
              </a:spcAft>
              <a:buClr>
                <a:schemeClr val="bg1"/>
              </a:buClr>
              <a:buSzPct val="50000"/>
              <a:buFont typeface="Tahoma" panose="020B0604030504040204" pitchFamily="34" charset="0"/>
              <a:buChar char="►"/>
              <a:tabLst/>
              <a:defRPr/>
            </a:pPr>
            <a:r>
              <a:rPr lang="en-US" dirty="0"/>
              <a:t>Item 2</a:t>
            </a:r>
          </a:p>
          <a:p>
            <a:pPr lvl="0"/>
            <a:endParaRPr lang="en-US" dirty="0"/>
          </a:p>
        </p:txBody>
      </p:sp>
    </p:spTree>
    <p:extLst>
      <p:ext uri="{BB962C8B-B14F-4D97-AF65-F5344CB8AC3E}">
        <p14:creationId xmlns:p14="http://schemas.microsoft.com/office/powerpoint/2010/main" val="41681901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6AE5E0EC-5632-4DB9-8B53-D9896BFE4A0F}" type="slidenum">
              <a:rPr lang="pt-BR" noProof="0" smtClean="0"/>
              <a:pPr>
                <a:defRPr/>
              </a:pPr>
              <a:t>‹#›</a:t>
            </a:fld>
            <a:endParaRPr lang="pt-B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Content Placeholder 2"/>
          <p:cNvSpPr>
            <a:spLocks noGrp="1"/>
          </p:cNvSpPr>
          <p:nvPr>
            <p:ph idx="1"/>
          </p:nvPr>
        </p:nvSpPr>
        <p:spPr>
          <a:xfrm>
            <a:off x="381000" y="1068388"/>
            <a:ext cx="11353800" cy="5332412"/>
          </a:xfrm>
        </p:spPr>
        <p:txBody>
          <a:bodyPr/>
          <a:lstStyle>
            <a:lvl1pPr algn="just">
              <a:buClr>
                <a:schemeClr val="tx1">
                  <a:lumMod val="85000"/>
                  <a:lumOff val="15000"/>
                </a:schemeClr>
              </a:buClr>
              <a:buSzPct val="50000"/>
              <a:buFont typeface="Arial" pitchFamily="34" charset="0"/>
              <a:buChar char="►"/>
              <a:defRPr/>
            </a:lvl1pPr>
            <a:lvl2pPr marL="628650" indent="-217488" algn="just">
              <a:buClr>
                <a:schemeClr val="tx1">
                  <a:lumMod val="85000"/>
                  <a:lumOff val="15000"/>
                </a:schemeClr>
              </a:buClr>
              <a:buFont typeface="Arial" panose="020B0604020202020204" pitchFamily="34" charset="0"/>
              <a:buChar char="•"/>
              <a:defRPr sz="2000" baseline="0"/>
            </a:lvl2pPr>
            <a:lvl3pPr marL="971550" indent="-193675" algn="just">
              <a:buClr>
                <a:schemeClr val="tx1">
                  <a:lumMod val="85000"/>
                  <a:lumOff val="15000"/>
                </a:schemeClr>
              </a:buClr>
              <a:buFont typeface="Arial" panose="020B0604020202020204" pitchFamily="34" charset="0"/>
              <a:buChar char="•"/>
              <a:defRPr sz="1800" baseline="0"/>
            </a:lvl3pPr>
            <a:lvl4pPr marL="1314450" indent="-171450" algn="just">
              <a:buClr>
                <a:schemeClr val="tx1">
                  <a:lumMod val="85000"/>
                  <a:lumOff val="15000"/>
                </a:schemeClr>
              </a:buClr>
              <a:buFont typeface="Arial" panose="020B0604020202020204" pitchFamily="34" charset="0"/>
              <a:buChar char="•"/>
              <a:defRPr sz="1800" baseline="0"/>
            </a:lvl4pPr>
            <a:lvl5pPr marL="1714500" indent="-206375" algn="just">
              <a:buClr>
                <a:schemeClr val="tx1">
                  <a:lumMod val="85000"/>
                  <a:lumOff val="15000"/>
                </a:schemeClr>
              </a:buClr>
              <a:buFont typeface="Arial" panose="020B0604020202020204" pitchFamily="34" charset="0"/>
              <a:buChar char="•"/>
              <a:defRPr sz="1800" baseline="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6444DCD-DD8C-49E0-BC11-9AAD323B4E7F}" type="slidenum">
              <a:rPr lang="pt-BR" noProof="0" smtClean="0"/>
              <a:pPr>
                <a:defRPr/>
              </a:pPr>
              <a:t>‹#›</a:t>
            </a:fld>
            <a:endParaRPr lang="pt-B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artered_No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3979-A627-4040-ABA5-10EC4B205676}"/>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E8B33645-BA01-4F7D-8AAB-F47C35B1F7C3}"/>
              </a:ext>
            </a:extLst>
          </p:cNvPr>
          <p:cNvSpPr>
            <a:spLocks noGrp="1"/>
          </p:cNvSpPr>
          <p:nvPr>
            <p:ph type="sldNum" sz="quarter" idx="10"/>
          </p:nvPr>
        </p:nvSpPr>
        <p:spPr/>
        <p:txBody>
          <a:bodyPr/>
          <a:lstStyle/>
          <a:p>
            <a:pPr>
              <a:defRPr/>
            </a:pPr>
            <a:fld id="{B0F25989-05F9-4903-9B8F-7A4BBAAC4615}" type="slidenum">
              <a:rPr lang="pt-BR" noProof="0" smtClean="0"/>
              <a:pPr>
                <a:defRPr/>
              </a:pPr>
              <a:t>‹#›</a:t>
            </a:fld>
            <a:endParaRPr lang="pt-BR" noProof="0"/>
          </a:p>
        </p:txBody>
      </p:sp>
      <p:sp>
        <p:nvSpPr>
          <p:cNvPr id="6" name="Text Placeholder 5">
            <a:extLst>
              <a:ext uri="{FF2B5EF4-FFF2-40B4-BE49-F238E27FC236}">
                <a16:creationId xmlns:a16="http://schemas.microsoft.com/office/drawing/2014/main" id="{B043A15C-D74B-49D1-A0A8-931A4BD32940}"/>
              </a:ext>
            </a:extLst>
          </p:cNvPr>
          <p:cNvSpPr>
            <a:spLocks noGrp="1"/>
          </p:cNvSpPr>
          <p:nvPr>
            <p:ph type="body" sz="quarter" idx="11"/>
          </p:nvPr>
        </p:nvSpPr>
        <p:spPr>
          <a:xfrm>
            <a:off x="381000" y="1346199"/>
            <a:ext cx="5638800" cy="2286000"/>
          </a:xfrm>
        </p:spPr>
        <p:txBody>
          <a:bodyPr/>
          <a:lstStyle>
            <a:lvl1pPr marL="177800" indent="-177800">
              <a:spcBef>
                <a:spcPts val="300"/>
              </a:spcBef>
              <a:spcAft>
                <a:spcPts val="0"/>
              </a:spcAft>
              <a:defRPr sz="1400"/>
            </a:lvl1pPr>
            <a:lvl2pPr marL="457200" indent="-165100">
              <a:spcAft>
                <a:spcPts val="0"/>
              </a:spcAft>
              <a:defRPr sz="1400"/>
            </a:lvl2pPr>
            <a:lvl3pPr marL="800100" indent="-206375">
              <a:spcAft>
                <a:spcPts val="0"/>
              </a:spcAft>
              <a:defRPr sz="1400"/>
            </a:lvl3pPr>
            <a:lvl4pPr marL="1028700" indent="-206375">
              <a:spcAft>
                <a:spcPts val="0"/>
              </a:spcAft>
              <a:defRPr sz="1400"/>
            </a:lvl4pPr>
            <a:lvl5pPr marL="1257300" indent="-206375">
              <a:spcAft>
                <a:spcPts val="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2FF5A944-CCB7-4F9C-817F-550888538885}"/>
              </a:ext>
            </a:extLst>
          </p:cNvPr>
          <p:cNvSpPr>
            <a:spLocks noGrp="1"/>
          </p:cNvSpPr>
          <p:nvPr>
            <p:ph type="body" sz="quarter" idx="12"/>
          </p:nvPr>
        </p:nvSpPr>
        <p:spPr>
          <a:xfrm>
            <a:off x="381000" y="939800"/>
            <a:ext cx="5334000" cy="330193"/>
          </a:xfrm>
        </p:spPr>
        <p:txBody>
          <a:bodyPr/>
          <a:lstStyle>
            <a:lvl1pPr marL="0" indent="0">
              <a:buNone/>
              <a:defRPr sz="1600" b="1">
                <a:solidFill>
                  <a:srgbClr val="2F5066"/>
                </a:solidFill>
              </a:defRPr>
            </a:lvl1pPr>
          </a:lstStyle>
          <a:p>
            <a:pPr lvl="0"/>
            <a:r>
              <a:rPr lang="en-US" dirty="0"/>
              <a:t>Click to edit Master text styles</a:t>
            </a:r>
          </a:p>
        </p:txBody>
      </p:sp>
      <p:sp>
        <p:nvSpPr>
          <p:cNvPr id="13" name="Text Placeholder 5">
            <a:extLst>
              <a:ext uri="{FF2B5EF4-FFF2-40B4-BE49-F238E27FC236}">
                <a16:creationId xmlns:a16="http://schemas.microsoft.com/office/drawing/2014/main" id="{485147CE-E925-43D6-80DF-C22F3FD434C3}"/>
              </a:ext>
            </a:extLst>
          </p:cNvPr>
          <p:cNvSpPr>
            <a:spLocks noGrp="1"/>
          </p:cNvSpPr>
          <p:nvPr>
            <p:ph type="body" sz="quarter" idx="13"/>
          </p:nvPr>
        </p:nvSpPr>
        <p:spPr>
          <a:xfrm>
            <a:off x="381000" y="4114798"/>
            <a:ext cx="5638800" cy="2286000"/>
          </a:xfrm>
        </p:spPr>
        <p:txBody>
          <a:bodyPr/>
          <a:lstStyle>
            <a:lvl1pPr marL="177800" indent="-177800">
              <a:spcBef>
                <a:spcPts val="300"/>
              </a:spcBef>
              <a:spcAft>
                <a:spcPts val="0"/>
              </a:spcAft>
              <a:defRPr sz="1400"/>
            </a:lvl1pPr>
            <a:lvl2pPr marL="457200" indent="-165100">
              <a:spcAft>
                <a:spcPts val="0"/>
              </a:spcAft>
              <a:defRPr sz="1400"/>
            </a:lvl2pPr>
            <a:lvl3pPr marL="800100" indent="-206375">
              <a:spcAft>
                <a:spcPts val="0"/>
              </a:spcAft>
              <a:defRPr sz="1400"/>
            </a:lvl3pPr>
            <a:lvl4pPr marL="1028700" indent="-206375">
              <a:spcAft>
                <a:spcPts val="0"/>
              </a:spcAft>
              <a:defRPr sz="1400"/>
            </a:lvl4pPr>
            <a:lvl5pPr marL="1257300" indent="-206375">
              <a:spcAft>
                <a:spcPts val="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5">
            <a:extLst>
              <a:ext uri="{FF2B5EF4-FFF2-40B4-BE49-F238E27FC236}">
                <a16:creationId xmlns:a16="http://schemas.microsoft.com/office/drawing/2014/main" id="{F9F813EB-47D4-4426-AD31-86664C96F618}"/>
              </a:ext>
            </a:extLst>
          </p:cNvPr>
          <p:cNvSpPr>
            <a:spLocks noGrp="1"/>
          </p:cNvSpPr>
          <p:nvPr>
            <p:ph type="body" sz="quarter" idx="15"/>
          </p:nvPr>
        </p:nvSpPr>
        <p:spPr>
          <a:xfrm>
            <a:off x="6096000" y="1346199"/>
            <a:ext cx="5638800" cy="2286000"/>
          </a:xfrm>
        </p:spPr>
        <p:txBody>
          <a:bodyPr/>
          <a:lstStyle>
            <a:lvl1pPr marL="177800" indent="-177800">
              <a:spcBef>
                <a:spcPts val="300"/>
              </a:spcBef>
              <a:spcAft>
                <a:spcPts val="0"/>
              </a:spcAft>
              <a:defRPr sz="1400"/>
            </a:lvl1pPr>
            <a:lvl2pPr marL="457200" indent="-165100">
              <a:spcAft>
                <a:spcPts val="0"/>
              </a:spcAft>
              <a:defRPr sz="1400"/>
            </a:lvl2pPr>
            <a:lvl3pPr marL="800100" indent="-206375">
              <a:spcAft>
                <a:spcPts val="0"/>
              </a:spcAft>
              <a:defRPr sz="1400"/>
            </a:lvl3pPr>
            <a:lvl4pPr marL="1028700" indent="-206375">
              <a:spcAft>
                <a:spcPts val="0"/>
              </a:spcAft>
              <a:defRPr sz="1400"/>
            </a:lvl4pPr>
            <a:lvl5pPr marL="1257300" indent="-206375">
              <a:spcAft>
                <a:spcPts val="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7">
            <a:extLst>
              <a:ext uri="{FF2B5EF4-FFF2-40B4-BE49-F238E27FC236}">
                <a16:creationId xmlns:a16="http://schemas.microsoft.com/office/drawing/2014/main" id="{D4D27B2B-FF65-40C6-91BF-B204C07B354D}"/>
              </a:ext>
            </a:extLst>
          </p:cNvPr>
          <p:cNvSpPr>
            <a:spLocks noGrp="1"/>
          </p:cNvSpPr>
          <p:nvPr>
            <p:ph type="body" sz="quarter" idx="16"/>
          </p:nvPr>
        </p:nvSpPr>
        <p:spPr>
          <a:xfrm>
            <a:off x="6096000" y="939800"/>
            <a:ext cx="5334000" cy="330193"/>
          </a:xfrm>
        </p:spPr>
        <p:txBody>
          <a:bodyPr/>
          <a:lstStyle>
            <a:lvl1pPr marL="0" indent="0">
              <a:buNone/>
              <a:defRPr sz="1600" b="1">
                <a:solidFill>
                  <a:srgbClr val="2F5066"/>
                </a:solidFill>
              </a:defRPr>
            </a:lvl1pPr>
          </a:lstStyle>
          <a:p>
            <a:pPr lvl="0"/>
            <a:r>
              <a:rPr lang="en-US" dirty="0"/>
              <a:t>Click to edit Master text styles</a:t>
            </a:r>
          </a:p>
        </p:txBody>
      </p:sp>
      <p:sp>
        <p:nvSpPr>
          <p:cNvPr id="31" name="Text Placeholder 5">
            <a:extLst>
              <a:ext uri="{FF2B5EF4-FFF2-40B4-BE49-F238E27FC236}">
                <a16:creationId xmlns:a16="http://schemas.microsoft.com/office/drawing/2014/main" id="{C48AE275-3D23-4C78-9C4E-A4495A87DBED}"/>
              </a:ext>
            </a:extLst>
          </p:cNvPr>
          <p:cNvSpPr>
            <a:spLocks noGrp="1"/>
          </p:cNvSpPr>
          <p:nvPr>
            <p:ph type="body" sz="quarter" idx="17"/>
          </p:nvPr>
        </p:nvSpPr>
        <p:spPr>
          <a:xfrm>
            <a:off x="6096000" y="4114798"/>
            <a:ext cx="5638800" cy="2286000"/>
          </a:xfrm>
        </p:spPr>
        <p:txBody>
          <a:bodyPr/>
          <a:lstStyle>
            <a:lvl1pPr marL="177800" indent="-177800">
              <a:spcBef>
                <a:spcPts val="300"/>
              </a:spcBef>
              <a:spcAft>
                <a:spcPts val="0"/>
              </a:spcAft>
              <a:defRPr sz="1400"/>
            </a:lvl1pPr>
            <a:lvl2pPr marL="457200" indent="-165100">
              <a:spcAft>
                <a:spcPts val="0"/>
              </a:spcAft>
              <a:defRPr sz="1400"/>
            </a:lvl2pPr>
            <a:lvl3pPr marL="800100" indent="-206375">
              <a:spcAft>
                <a:spcPts val="0"/>
              </a:spcAft>
              <a:defRPr sz="1400"/>
            </a:lvl3pPr>
            <a:lvl4pPr marL="1028700" indent="-206375">
              <a:spcAft>
                <a:spcPts val="0"/>
              </a:spcAft>
              <a:defRPr sz="1400"/>
            </a:lvl4pPr>
            <a:lvl5pPr marL="1257300" indent="-206375">
              <a:spcAft>
                <a:spcPts val="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68811EE4-AEF1-4D3D-A323-FCB618901DB6}"/>
              </a:ext>
            </a:extLst>
          </p:cNvPr>
          <p:cNvSpPr>
            <a:spLocks noGrp="1"/>
          </p:cNvSpPr>
          <p:nvPr>
            <p:ph type="body" sz="quarter" idx="14"/>
          </p:nvPr>
        </p:nvSpPr>
        <p:spPr>
          <a:xfrm>
            <a:off x="381000" y="3708399"/>
            <a:ext cx="5334000" cy="330193"/>
          </a:xfrm>
        </p:spPr>
        <p:txBody>
          <a:bodyPr/>
          <a:lstStyle>
            <a:lvl1pPr marL="0" indent="0">
              <a:buNone/>
              <a:defRPr sz="1600" b="1">
                <a:solidFill>
                  <a:srgbClr val="2F5066"/>
                </a:solidFill>
              </a:defRPr>
            </a:lvl1pPr>
          </a:lstStyle>
          <a:p>
            <a:pPr lvl="0"/>
            <a:r>
              <a:rPr lang="en-US" dirty="0"/>
              <a:t>Click to edit Master text styles</a:t>
            </a:r>
          </a:p>
        </p:txBody>
      </p:sp>
      <p:sp>
        <p:nvSpPr>
          <p:cNvPr id="17" name="Text Placeholder 7">
            <a:extLst>
              <a:ext uri="{FF2B5EF4-FFF2-40B4-BE49-F238E27FC236}">
                <a16:creationId xmlns:a16="http://schemas.microsoft.com/office/drawing/2014/main" id="{6682A83B-055F-4EE7-BFA5-C9ECCF6B854D}"/>
              </a:ext>
            </a:extLst>
          </p:cNvPr>
          <p:cNvSpPr>
            <a:spLocks noGrp="1"/>
          </p:cNvSpPr>
          <p:nvPr>
            <p:ph type="body" sz="quarter" idx="18"/>
          </p:nvPr>
        </p:nvSpPr>
        <p:spPr>
          <a:xfrm>
            <a:off x="6096000" y="3708399"/>
            <a:ext cx="5334000" cy="330193"/>
          </a:xfrm>
        </p:spPr>
        <p:txBody>
          <a:bodyPr/>
          <a:lstStyle>
            <a:lvl1pPr marL="0" indent="0">
              <a:buNone/>
              <a:defRPr sz="1600" b="1">
                <a:solidFill>
                  <a:srgbClr val="2F5066"/>
                </a:solidFill>
              </a:defRPr>
            </a:lvl1pPr>
          </a:lstStyle>
          <a:p>
            <a:pPr lvl="0"/>
            <a:r>
              <a:rPr lang="en-US" dirty="0"/>
              <a:t>Click to edit Master text styles</a:t>
            </a:r>
          </a:p>
        </p:txBody>
      </p:sp>
    </p:spTree>
    <p:extLst>
      <p:ext uri="{BB962C8B-B14F-4D97-AF65-F5344CB8AC3E}">
        <p14:creationId xmlns:p14="http://schemas.microsoft.com/office/powerpoint/2010/main" val="253988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ig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noProof="0" dirty="0"/>
              <a:t>Click to edit Master title style</a:t>
            </a:r>
            <a:endParaRPr lang="pt-BR" noProof="0" dirty="0"/>
          </a:p>
        </p:txBody>
      </p:sp>
      <p:sp>
        <p:nvSpPr>
          <p:cNvPr id="3" name="Content Placeholder 2"/>
          <p:cNvSpPr>
            <a:spLocks noGrp="1"/>
          </p:cNvSpPr>
          <p:nvPr>
            <p:ph idx="1"/>
          </p:nvPr>
        </p:nvSpPr>
        <p:spPr>
          <a:xfrm>
            <a:off x="381000" y="1068388"/>
            <a:ext cx="11353800" cy="5332412"/>
          </a:xfrm>
        </p:spPr>
        <p:txBody>
          <a:bodyPr/>
          <a:lstStyle>
            <a:lvl1pPr algn="just">
              <a:buClr>
                <a:schemeClr val="tx1">
                  <a:lumMod val="85000"/>
                  <a:lumOff val="15000"/>
                </a:schemeClr>
              </a:buClr>
              <a:buSzPct val="50000"/>
              <a:buFont typeface="Arial" pitchFamily="34" charset="0"/>
              <a:buChar char="►"/>
              <a:defRPr sz="2800"/>
            </a:lvl1pPr>
            <a:lvl2pPr marL="628650" indent="-217488" algn="just">
              <a:buClr>
                <a:schemeClr val="tx1">
                  <a:lumMod val="85000"/>
                  <a:lumOff val="15000"/>
                </a:schemeClr>
              </a:buClr>
              <a:buFont typeface="Arial" panose="020B0604020202020204" pitchFamily="34" charset="0"/>
              <a:buChar char="•"/>
              <a:defRPr sz="2400" baseline="0"/>
            </a:lvl2pPr>
            <a:lvl3pPr marL="971550" indent="-193675" algn="just">
              <a:buClr>
                <a:schemeClr val="tx1">
                  <a:lumMod val="85000"/>
                  <a:lumOff val="15000"/>
                </a:schemeClr>
              </a:buClr>
              <a:buFont typeface="Arial" panose="020B0604020202020204" pitchFamily="34" charset="0"/>
              <a:buChar char="•"/>
              <a:defRPr sz="2000" baseline="0"/>
            </a:lvl3pPr>
            <a:lvl4pPr marL="1314450" indent="-171450" algn="just">
              <a:buClr>
                <a:schemeClr val="tx1">
                  <a:lumMod val="85000"/>
                  <a:lumOff val="15000"/>
                </a:schemeClr>
              </a:buClr>
              <a:buFont typeface="Arial" panose="020B0604020202020204" pitchFamily="34" charset="0"/>
              <a:buChar char="•"/>
              <a:defRPr sz="2000" baseline="0"/>
            </a:lvl4pPr>
            <a:lvl5pPr marL="1714500" indent="-206375" algn="just">
              <a:buClr>
                <a:schemeClr val="tx1">
                  <a:lumMod val="85000"/>
                  <a:lumOff val="15000"/>
                </a:schemeClr>
              </a:buClr>
              <a:buFont typeface="Arial" panose="020B0604020202020204" pitchFamily="34" charset="0"/>
              <a:buChar char="•"/>
              <a:defRPr sz="2000" baseline="0"/>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6444DCD-DD8C-49E0-BC11-9AAD323B4E7F}" type="slidenum">
              <a:rPr lang="pt-BR" noProof="0" smtClean="0"/>
              <a:pPr>
                <a:defRPr/>
              </a:pPr>
              <a:t>‹#›</a:t>
            </a:fld>
            <a:endParaRPr lang="pt-BR" noProof="0"/>
          </a:p>
        </p:txBody>
      </p:sp>
    </p:spTree>
    <p:extLst>
      <p:ext uri="{BB962C8B-B14F-4D97-AF65-F5344CB8AC3E}">
        <p14:creationId xmlns:p14="http://schemas.microsoft.com/office/powerpoint/2010/main" val="1531505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Content Placeholder 2"/>
          <p:cNvSpPr>
            <a:spLocks noGrp="1"/>
          </p:cNvSpPr>
          <p:nvPr>
            <p:ph sz="half" idx="1"/>
          </p:nvPr>
        </p:nvSpPr>
        <p:spPr>
          <a:xfrm>
            <a:off x="381000" y="1068388"/>
            <a:ext cx="5585884" cy="5484812"/>
          </a:xfrm>
        </p:spPr>
        <p:txBody>
          <a:bodyPr>
            <a:normAutofit/>
          </a:bodyPr>
          <a:lstStyle>
            <a:lvl1pPr marL="285750" indent="-285750">
              <a:buSzPct val="50000"/>
              <a:buFont typeface="Tahoma" panose="020B0604030504040204" pitchFamily="34" charset="0"/>
              <a:buChar char="►"/>
              <a:defRPr sz="2400"/>
            </a:lvl1pPr>
            <a:lvl2pPr>
              <a:defRPr sz="2400" baseline="0"/>
            </a:lvl2pPr>
            <a:lvl3pPr>
              <a:defRPr sz="2400" baseline="0"/>
            </a:lvl3pPr>
            <a:lvl4pPr>
              <a:defRPr sz="2400" baseline="0"/>
            </a:lvl4pPr>
            <a:lvl5pPr>
              <a:defRPr sz="2400" baseline="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Content Placeholder 3"/>
          <p:cNvSpPr>
            <a:spLocks noGrp="1"/>
          </p:cNvSpPr>
          <p:nvPr>
            <p:ph sz="half" idx="2"/>
          </p:nvPr>
        </p:nvSpPr>
        <p:spPr>
          <a:xfrm>
            <a:off x="6170085" y="1068388"/>
            <a:ext cx="5585885" cy="5484812"/>
          </a:xfrm>
        </p:spPr>
        <p:txBody>
          <a:bodyPr>
            <a:normAutofit/>
          </a:bodyPr>
          <a:lstStyle>
            <a:lvl1pPr marL="292100" indent="-292100">
              <a:defRPr sz="2400"/>
            </a:lvl1pPr>
            <a:lvl2pPr>
              <a:defRPr sz="2400" baseline="0"/>
            </a:lvl2pPr>
            <a:lvl3pPr>
              <a:defRPr sz="2400" baseline="0"/>
            </a:lvl3pPr>
            <a:lvl4pPr>
              <a:defRPr sz="2400" baseline="0"/>
            </a:lvl4pPr>
            <a:lvl5pPr>
              <a:defRPr sz="2400" baseline="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EB5A2DCF-6C56-43FC-8C2B-826C4770AE4A}" type="slidenum">
              <a:rPr lang="pt-BR" noProof="0" smtClean="0"/>
              <a:pPr>
                <a:defRPr/>
              </a:pPr>
              <a:t>‹#›</a:t>
            </a:fld>
            <a:endParaRPr lang="pt-B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Click to edit Master title style</a:t>
            </a:r>
            <a:endParaRPr lang="pt-BR" noProof="0" dirty="0"/>
          </a:p>
        </p:txBody>
      </p:sp>
      <p:sp>
        <p:nvSpPr>
          <p:cNvPr id="3" name="Content Placeholder 2"/>
          <p:cNvSpPr>
            <a:spLocks noGrp="1"/>
          </p:cNvSpPr>
          <p:nvPr>
            <p:ph sz="half" idx="1"/>
          </p:nvPr>
        </p:nvSpPr>
        <p:spPr>
          <a:xfrm>
            <a:off x="380999" y="1068388"/>
            <a:ext cx="3657599" cy="5484812"/>
          </a:xfrm>
        </p:spPr>
        <p:txBody>
          <a:bodyPr>
            <a:normAutofit/>
          </a:bodyPr>
          <a:lstStyle>
            <a:lvl1pPr>
              <a:defRPr sz="2200"/>
            </a:lvl1pPr>
            <a:lvl2pPr>
              <a:defRPr sz="2200" baseline="0"/>
            </a:lvl2pPr>
            <a:lvl3pPr>
              <a:defRPr sz="2200" baseline="0"/>
            </a:lvl3pPr>
            <a:lvl4pPr>
              <a:defRPr sz="2200" baseline="0"/>
            </a:lvl4pPr>
            <a:lvl5pPr>
              <a:defRPr sz="2200" baseline="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4" name="Content Placeholder 3"/>
          <p:cNvSpPr>
            <a:spLocks noGrp="1"/>
          </p:cNvSpPr>
          <p:nvPr>
            <p:ph sz="half" idx="2"/>
          </p:nvPr>
        </p:nvSpPr>
        <p:spPr>
          <a:xfrm>
            <a:off x="8153400" y="1068388"/>
            <a:ext cx="3581400" cy="5484812"/>
          </a:xfrm>
        </p:spPr>
        <p:txBody>
          <a:bodyPr>
            <a:normAutofit/>
          </a:bodyPr>
          <a:lstStyle>
            <a:lvl1pPr>
              <a:defRPr sz="2200"/>
            </a:lvl1pPr>
            <a:lvl2pPr>
              <a:defRPr sz="2200" baseline="0"/>
            </a:lvl2pPr>
            <a:lvl3pPr>
              <a:defRPr sz="2200" baseline="0"/>
            </a:lvl3pPr>
            <a:lvl4pPr>
              <a:defRPr sz="2200" baseline="0"/>
            </a:lvl4pPr>
            <a:lvl5pPr>
              <a:defRPr sz="2200" baseline="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EB5A2DCF-6C56-43FC-8C2B-826C4770AE4A}" type="slidenum">
              <a:rPr lang="pt-BR" noProof="0" smtClean="0"/>
              <a:pPr>
                <a:defRPr/>
              </a:pPr>
              <a:t>‹#›</a:t>
            </a:fld>
            <a:endParaRPr lang="pt-BR" noProof="0"/>
          </a:p>
        </p:txBody>
      </p:sp>
      <p:sp>
        <p:nvSpPr>
          <p:cNvPr id="8" name="Content Placeholder 2">
            <a:extLst>
              <a:ext uri="{FF2B5EF4-FFF2-40B4-BE49-F238E27FC236}">
                <a16:creationId xmlns:a16="http://schemas.microsoft.com/office/drawing/2014/main" id="{A3675AFB-7DEB-4AC7-868E-F66093A67C2D}"/>
              </a:ext>
            </a:extLst>
          </p:cNvPr>
          <p:cNvSpPr>
            <a:spLocks noGrp="1"/>
          </p:cNvSpPr>
          <p:nvPr>
            <p:ph sz="half" idx="11"/>
          </p:nvPr>
        </p:nvSpPr>
        <p:spPr>
          <a:xfrm>
            <a:off x="4114799" y="1068388"/>
            <a:ext cx="3962401" cy="5484812"/>
          </a:xfrm>
        </p:spPr>
        <p:txBody>
          <a:bodyPr>
            <a:normAutofit/>
          </a:bodyPr>
          <a:lstStyle>
            <a:lvl1pPr>
              <a:defRPr sz="2200"/>
            </a:lvl1pPr>
            <a:lvl2pPr>
              <a:defRPr sz="2200" baseline="0"/>
            </a:lvl2pPr>
            <a:lvl3pPr>
              <a:defRPr sz="2200" baseline="0"/>
            </a:lvl3pPr>
            <a:lvl4pPr>
              <a:defRPr sz="2200" baseline="0"/>
            </a:lvl4pPr>
            <a:lvl5pPr>
              <a:defRPr sz="2200" baseline="0"/>
            </a:lvl5pPr>
            <a:lvl6pPr>
              <a:defRPr sz="1800"/>
            </a:lvl6pPr>
            <a:lvl7pPr>
              <a:defRPr sz="1800"/>
            </a:lvl7pPr>
            <a:lvl8pPr>
              <a:defRPr sz="1800"/>
            </a:lvl8pPr>
            <a:lvl9pPr>
              <a:defRPr sz="1800"/>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Tree>
    <p:extLst>
      <p:ext uri="{BB962C8B-B14F-4D97-AF65-F5344CB8AC3E}">
        <p14:creationId xmlns:p14="http://schemas.microsoft.com/office/powerpoint/2010/main" val="1978711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A239A15-8EB0-450C-928A-3CBD11ECD7E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543675"/>
            <a:ext cx="12192000" cy="314325"/>
          </a:xfrm>
          <a:prstGeom prst="rect">
            <a:avLst/>
          </a:prstGeom>
        </p:spPr>
      </p:pic>
      <p:sp>
        <p:nvSpPr>
          <p:cNvPr id="1027" name="Rectangle 2"/>
          <p:cNvSpPr>
            <a:spLocks noGrp="1" noChangeArrowheads="1"/>
          </p:cNvSpPr>
          <p:nvPr>
            <p:ph type="title"/>
          </p:nvPr>
        </p:nvSpPr>
        <p:spPr bwMode="auto">
          <a:xfrm>
            <a:off x="381000" y="279398"/>
            <a:ext cx="11353800" cy="558802"/>
          </a:xfrm>
          <a:prstGeom prst="rect">
            <a:avLst/>
          </a:prstGeom>
          <a:noFill/>
          <a:ln w="9525">
            <a:noFill/>
            <a:miter lim="800000"/>
            <a:headEnd/>
            <a:tailEnd/>
          </a:ln>
        </p:spPr>
        <p:txBody>
          <a:bodyPr vert="horz" wrap="square" lIns="91440" tIns="91440" rIns="91440" bIns="91440" numCol="1" anchor="ctr" anchorCtr="0" compatLnSpc="1">
            <a:prstTxWarp prst="textNoShape">
              <a:avLst/>
            </a:prstTxWarp>
          </a:bodyPr>
          <a:lstStyle/>
          <a:p>
            <a:pPr lvl="0"/>
            <a:r>
              <a:rPr lang="en-US" noProof="0" dirty="0"/>
              <a:t>Click to edit Master title style</a:t>
            </a:r>
            <a:endParaRPr lang="pt-BR" noProof="0" dirty="0"/>
          </a:p>
        </p:txBody>
      </p:sp>
      <p:sp>
        <p:nvSpPr>
          <p:cNvPr id="1028" name="Rectangle 3"/>
          <p:cNvSpPr>
            <a:spLocks noGrp="1" noChangeArrowheads="1"/>
          </p:cNvSpPr>
          <p:nvPr>
            <p:ph type="body" idx="1"/>
          </p:nvPr>
        </p:nvSpPr>
        <p:spPr bwMode="auto">
          <a:xfrm>
            <a:off x="381000" y="1068388"/>
            <a:ext cx="11353800" cy="5332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1030" name="Rectangle 6"/>
          <p:cNvSpPr>
            <a:spLocks noGrp="1" noChangeArrowheads="1"/>
          </p:cNvSpPr>
          <p:nvPr>
            <p:ph type="sldNum" sz="quarter" idx="4"/>
          </p:nvPr>
        </p:nvSpPr>
        <p:spPr bwMode="auto">
          <a:xfrm>
            <a:off x="11459634" y="6553201"/>
            <a:ext cx="706967" cy="28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a:defRPr/>
            </a:pPr>
            <a:fld id="{B0F25989-05F9-4903-9B8F-7A4BBAAC4615}" type="slidenum">
              <a:rPr lang="pt-BR" noProof="0" smtClean="0"/>
              <a:pPr>
                <a:defRPr/>
              </a:pPr>
              <a:t>‹#›</a:t>
            </a:fld>
            <a:endParaRPr lang="pt-BR" noProof="0"/>
          </a:p>
        </p:txBody>
      </p:sp>
    </p:spTree>
  </p:cSld>
  <p:clrMap bg1="lt1" tx1="dk1" bg2="lt2" tx2="dk2" accent1="accent1" accent2="accent2" accent3="accent3" accent4="accent4" accent5="accent5" accent6="accent6" hlink="hlink" folHlink="folHlink"/>
  <p:sldLayoutIdLst>
    <p:sldLayoutId id="2147483755" r:id="rId1"/>
    <p:sldLayoutId id="2147483762" r:id="rId2"/>
    <p:sldLayoutId id="2147483763" r:id="rId3"/>
    <p:sldLayoutId id="2147483729" r:id="rId4"/>
    <p:sldLayoutId id="2147483725" r:id="rId5"/>
    <p:sldLayoutId id="2147483766" r:id="rId6"/>
    <p:sldLayoutId id="2147483765" r:id="rId7"/>
    <p:sldLayoutId id="2147483727" r:id="rId8"/>
    <p:sldLayoutId id="2147483761" r:id="rId9"/>
    <p:sldLayoutId id="2147483733" r:id="rId10"/>
    <p:sldLayoutId id="2147483767" r:id="rId11"/>
    <p:sldLayoutId id="2147483759" r:id="rId12"/>
  </p:sldLayoutIdLst>
  <p:hf hdr="0" ftr="0" dt="0"/>
  <p:txStyles>
    <p:titleStyle>
      <a:lvl1pPr algn="l" rtl="0" eaLnBrk="1" fontAlgn="base" hangingPunct="1">
        <a:spcBef>
          <a:spcPct val="0"/>
        </a:spcBef>
        <a:spcAft>
          <a:spcPct val="0"/>
        </a:spcAft>
        <a:defRPr sz="2600" b="0">
          <a:solidFill>
            <a:srgbClr val="2F5066"/>
          </a:solidFill>
          <a:latin typeface="+mj-lt"/>
          <a:ea typeface="+mj-ea"/>
          <a:cs typeface="+mj-cs"/>
        </a:defRPr>
      </a:lvl1pPr>
      <a:lvl2pPr algn="l" rtl="0" eaLnBrk="1" fontAlgn="base" hangingPunct="1">
        <a:spcBef>
          <a:spcPct val="0"/>
        </a:spcBef>
        <a:spcAft>
          <a:spcPct val="0"/>
        </a:spcAft>
        <a:defRPr sz="3200">
          <a:solidFill>
            <a:srgbClr val="042745"/>
          </a:solidFill>
          <a:latin typeface="Arial" charset="0"/>
        </a:defRPr>
      </a:lvl2pPr>
      <a:lvl3pPr algn="l" rtl="0" eaLnBrk="1" fontAlgn="base" hangingPunct="1">
        <a:spcBef>
          <a:spcPct val="0"/>
        </a:spcBef>
        <a:spcAft>
          <a:spcPct val="0"/>
        </a:spcAft>
        <a:defRPr sz="3200">
          <a:solidFill>
            <a:srgbClr val="042745"/>
          </a:solidFill>
          <a:latin typeface="Arial" charset="0"/>
        </a:defRPr>
      </a:lvl3pPr>
      <a:lvl4pPr algn="l" rtl="0" eaLnBrk="1" fontAlgn="base" hangingPunct="1">
        <a:spcBef>
          <a:spcPct val="0"/>
        </a:spcBef>
        <a:spcAft>
          <a:spcPct val="0"/>
        </a:spcAft>
        <a:defRPr sz="3200">
          <a:solidFill>
            <a:srgbClr val="042745"/>
          </a:solidFill>
          <a:latin typeface="Arial" charset="0"/>
        </a:defRPr>
      </a:lvl4pPr>
      <a:lvl5pPr algn="l" rtl="0" eaLnBrk="1" fontAlgn="base" hangingPunct="1">
        <a:spcBef>
          <a:spcPct val="0"/>
        </a:spcBef>
        <a:spcAft>
          <a:spcPct val="0"/>
        </a:spcAft>
        <a:defRPr sz="3200">
          <a:solidFill>
            <a:srgbClr val="042745"/>
          </a:solidFill>
          <a:latin typeface="Arial" charset="0"/>
        </a:defRPr>
      </a:lvl5pPr>
      <a:lvl6pPr marL="457200" algn="l" rtl="0" eaLnBrk="1" fontAlgn="base" hangingPunct="1">
        <a:spcBef>
          <a:spcPct val="0"/>
        </a:spcBef>
        <a:spcAft>
          <a:spcPct val="0"/>
        </a:spcAft>
        <a:defRPr sz="3200">
          <a:solidFill>
            <a:srgbClr val="365F91"/>
          </a:solidFill>
          <a:latin typeface="Arial" charset="0"/>
        </a:defRPr>
      </a:lvl6pPr>
      <a:lvl7pPr marL="914400" algn="l" rtl="0" eaLnBrk="1" fontAlgn="base" hangingPunct="1">
        <a:spcBef>
          <a:spcPct val="0"/>
        </a:spcBef>
        <a:spcAft>
          <a:spcPct val="0"/>
        </a:spcAft>
        <a:defRPr sz="3200">
          <a:solidFill>
            <a:srgbClr val="365F91"/>
          </a:solidFill>
          <a:latin typeface="Arial" charset="0"/>
        </a:defRPr>
      </a:lvl7pPr>
      <a:lvl8pPr marL="1371600" algn="l" rtl="0" eaLnBrk="1" fontAlgn="base" hangingPunct="1">
        <a:spcBef>
          <a:spcPct val="0"/>
        </a:spcBef>
        <a:spcAft>
          <a:spcPct val="0"/>
        </a:spcAft>
        <a:defRPr sz="3200">
          <a:solidFill>
            <a:srgbClr val="365F91"/>
          </a:solidFill>
          <a:latin typeface="Arial" charset="0"/>
        </a:defRPr>
      </a:lvl8pPr>
      <a:lvl9pPr marL="1828800" algn="l" rtl="0" eaLnBrk="1" fontAlgn="base" hangingPunct="1">
        <a:spcBef>
          <a:spcPct val="0"/>
        </a:spcBef>
        <a:spcAft>
          <a:spcPct val="0"/>
        </a:spcAft>
        <a:defRPr sz="3200">
          <a:solidFill>
            <a:srgbClr val="365F91"/>
          </a:solidFill>
          <a:latin typeface="Arial" charset="0"/>
        </a:defRPr>
      </a:lvl9pPr>
    </p:titleStyle>
    <p:bodyStyle>
      <a:lvl1pPr marL="285750" indent="-285750" algn="just" rtl="0" eaLnBrk="1" fontAlgn="base" hangingPunct="1">
        <a:lnSpc>
          <a:spcPct val="114000"/>
        </a:lnSpc>
        <a:spcBef>
          <a:spcPts val="0"/>
        </a:spcBef>
        <a:spcAft>
          <a:spcPts val="1200"/>
        </a:spcAft>
        <a:buClr>
          <a:schemeClr val="tx1">
            <a:lumMod val="85000"/>
            <a:lumOff val="15000"/>
          </a:schemeClr>
        </a:buClr>
        <a:buSzPct val="50000"/>
        <a:buFont typeface="Tahoma" panose="020B0604030504040204" pitchFamily="34" charset="0"/>
        <a:buChar char="►"/>
        <a:defRPr sz="2400">
          <a:solidFill>
            <a:schemeClr val="tx1">
              <a:lumMod val="85000"/>
              <a:lumOff val="15000"/>
            </a:schemeClr>
          </a:solidFill>
          <a:latin typeface="Myriad Pro" panose="020B0503030403020204" pitchFamily="34" charset="0"/>
          <a:ea typeface="+mn-ea"/>
          <a:cs typeface="+mn-cs"/>
        </a:defRPr>
      </a:lvl1pPr>
      <a:lvl2pPr marL="628650" indent="-228600"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2400" baseline="0">
          <a:solidFill>
            <a:schemeClr val="tx1">
              <a:lumMod val="75000"/>
              <a:lumOff val="25000"/>
            </a:schemeClr>
          </a:solidFill>
          <a:latin typeface="Myriad Pro" panose="020B0503030403020204" pitchFamily="34" charset="0"/>
        </a:defRPr>
      </a:lvl2pPr>
      <a:lvl3pPr marL="971550" indent="-193675"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2400" baseline="0">
          <a:solidFill>
            <a:schemeClr val="tx1">
              <a:lumMod val="75000"/>
              <a:lumOff val="25000"/>
            </a:schemeClr>
          </a:solidFill>
          <a:latin typeface="Myriad Pro" panose="020B0503030403020204" pitchFamily="34" charset="0"/>
        </a:defRPr>
      </a:lvl3pPr>
      <a:lvl4pPr marL="1371600" indent="-228600"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2400" baseline="0">
          <a:solidFill>
            <a:schemeClr val="tx1">
              <a:lumMod val="75000"/>
              <a:lumOff val="25000"/>
            </a:schemeClr>
          </a:solidFill>
          <a:latin typeface="Myriad Pro" panose="020B0503030403020204" pitchFamily="34" charset="0"/>
        </a:defRPr>
      </a:lvl4pPr>
      <a:lvl5pPr marL="1714500" indent="-206375"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2400" baseline="0">
          <a:solidFill>
            <a:schemeClr val="tx1">
              <a:lumMod val="75000"/>
              <a:lumOff val="25000"/>
            </a:schemeClr>
          </a:solidFill>
          <a:latin typeface="Myriad Pro" panose="020B0503030403020204" pitchFamily="34" charset="0"/>
        </a:defRPr>
      </a:lvl5pPr>
      <a:lvl6pPr marL="2514600" indent="-228600" algn="l" rtl="0" eaLnBrk="1" fontAlgn="base" hangingPunct="1">
        <a:spcBef>
          <a:spcPct val="20000"/>
        </a:spcBef>
        <a:spcAft>
          <a:spcPct val="0"/>
        </a:spcAft>
        <a:buChar char="»"/>
        <a:defRPr sz="1600">
          <a:solidFill>
            <a:srgbClr val="365F91"/>
          </a:solidFill>
          <a:latin typeface="+mn-lt"/>
        </a:defRPr>
      </a:lvl6pPr>
      <a:lvl7pPr marL="2971800" indent="-228600" algn="l" rtl="0" eaLnBrk="1" fontAlgn="base" hangingPunct="1">
        <a:spcBef>
          <a:spcPct val="20000"/>
        </a:spcBef>
        <a:spcAft>
          <a:spcPct val="0"/>
        </a:spcAft>
        <a:buChar char="»"/>
        <a:defRPr sz="1600">
          <a:solidFill>
            <a:srgbClr val="365F91"/>
          </a:solidFill>
          <a:latin typeface="+mn-lt"/>
        </a:defRPr>
      </a:lvl7pPr>
      <a:lvl8pPr marL="3429000" indent="-228600" algn="l" rtl="0" eaLnBrk="1" fontAlgn="base" hangingPunct="1">
        <a:spcBef>
          <a:spcPct val="20000"/>
        </a:spcBef>
        <a:spcAft>
          <a:spcPct val="0"/>
        </a:spcAft>
        <a:buChar char="»"/>
        <a:defRPr sz="1600">
          <a:solidFill>
            <a:srgbClr val="365F91"/>
          </a:solidFill>
          <a:latin typeface="+mn-lt"/>
        </a:defRPr>
      </a:lvl8pPr>
      <a:lvl9pPr marL="3886200" indent="-228600" algn="l" rtl="0" eaLnBrk="1" fontAlgn="base" hangingPunct="1">
        <a:spcBef>
          <a:spcPct val="20000"/>
        </a:spcBef>
        <a:spcAft>
          <a:spcPct val="0"/>
        </a:spcAft>
        <a:buChar char="»"/>
        <a:defRPr sz="1600">
          <a:solidFill>
            <a:srgbClr val="365F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A239A15-8EB0-450C-928A-3CBD11ECD7E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6543675"/>
            <a:ext cx="12192000" cy="314325"/>
          </a:xfrm>
          <a:prstGeom prst="rect">
            <a:avLst/>
          </a:prstGeom>
        </p:spPr>
      </p:pic>
      <p:sp>
        <p:nvSpPr>
          <p:cNvPr id="1027" name="Rectangle 2"/>
          <p:cNvSpPr>
            <a:spLocks noGrp="1" noChangeArrowheads="1"/>
          </p:cNvSpPr>
          <p:nvPr>
            <p:ph type="title"/>
          </p:nvPr>
        </p:nvSpPr>
        <p:spPr bwMode="auto">
          <a:xfrm>
            <a:off x="381000" y="279398"/>
            <a:ext cx="11353800" cy="558802"/>
          </a:xfrm>
          <a:prstGeom prst="rect">
            <a:avLst/>
          </a:prstGeom>
          <a:noFill/>
          <a:ln w="9525">
            <a:noFill/>
            <a:miter lim="800000"/>
            <a:headEnd/>
            <a:tailEnd/>
          </a:ln>
        </p:spPr>
        <p:txBody>
          <a:bodyPr vert="horz" wrap="square" lIns="91440" tIns="91440" rIns="91440" bIns="91440" numCol="1" anchor="ctr" anchorCtr="0" compatLnSpc="1">
            <a:prstTxWarp prst="textNoShape">
              <a:avLst/>
            </a:prstTxWarp>
          </a:bodyPr>
          <a:lstStyle/>
          <a:p>
            <a:pPr lvl="0"/>
            <a:r>
              <a:rPr lang="en-US" noProof="0" dirty="0"/>
              <a:t>Click to edit Master title style</a:t>
            </a:r>
            <a:endParaRPr lang="pt-BR" noProof="0" dirty="0"/>
          </a:p>
        </p:txBody>
      </p:sp>
      <p:sp>
        <p:nvSpPr>
          <p:cNvPr id="1028" name="Rectangle 3"/>
          <p:cNvSpPr>
            <a:spLocks noGrp="1" noChangeArrowheads="1"/>
          </p:cNvSpPr>
          <p:nvPr>
            <p:ph type="body" idx="1"/>
          </p:nvPr>
        </p:nvSpPr>
        <p:spPr bwMode="auto">
          <a:xfrm>
            <a:off x="381000" y="1068388"/>
            <a:ext cx="11353800" cy="5332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pt-BR" noProof="0" dirty="0"/>
          </a:p>
        </p:txBody>
      </p:sp>
      <p:sp>
        <p:nvSpPr>
          <p:cNvPr id="1030" name="Rectangle 6"/>
          <p:cNvSpPr>
            <a:spLocks noGrp="1" noChangeArrowheads="1"/>
          </p:cNvSpPr>
          <p:nvPr>
            <p:ph type="sldNum" sz="quarter" idx="4"/>
          </p:nvPr>
        </p:nvSpPr>
        <p:spPr bwMode="auto">
          <a:xfrm>
            <a:off x="11459634" y="6553201"/>
            <a:ext cx="706967" cy="2841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bg1"/>
                </a:solidFill>
              </a:defRPr>
            </a:lvl1pPr>
          </a:lstStyle>
          <a:p>
            <a:pPr>
              <a:defRPr/>
            </a:pPr>
            <a:fld id="{B0F25989-05F9-4903-9B8F-7A4BBAAC4615}" type="slidenum">
              <a:rPr lang="pt-BR" noProof="0" smtClean="0"/>
              <a:pPr>
                <a:defRPr/>
              </a:pPr>
              <a:t>‹#›</a:t>
            </a:fld>
            <a:endParaRPr lang="pt-BR" noProof="0"/>
          </a:p>
        </p:txBody>
      </p:sp>
    </p:spTree>
    <p:extLst>
      <p:ext uri="{BB962C8B-B14F-4D97-AF65-F5344CB8AC3E}">
        <p14:creationId xmlns:p14="http://schemas.microsoft.com/office/powerpoint/2010/main" val="85766963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Lst>
  <p:hf hdr="0" ftr="0" dt="0"/>
  <p:txStyles>
    <p:titleStyle>
      <a:lvl1pPr algn="l" rtl="0" eaLnBrk="1" fontAlgn="base" hangingPunct="1">
        <a:spcBef>
          <a:spcPct val="0"/>
        </a:spcBef>
        <a:spcAft>
          <a:spcPct val="0"/>
        </a:spcAft>
        <a:defRPr sz="2600" b="0">
          <a:solidFill>
            <a:srgbClr val="2F5066"/>
          </a:solidFill>
          <a:latin typeface="+mj-lt"/>
          <a:ea typeface="+mj-ea"/>
          <a:cs typeface="+mj-cs"/>
        </a:defRPr>
      </a:lvl1pPr>
      <a:lvl2pPr algn="l" rtl="0" eaLnBrk="1" fontAlgn="base" hangingPunct="1">
        <a:spcBef>
          <a:spcPct val="0"/>
        </a:spcBef>
        <a:spcAft>
          <a:spcPct val="0"/>
        </a:spcAft>
        <a:defRPr sz="3200">
          <a:solidFill>
            <a:srgbClr val="042745"/>
          </a:solidFill>
          <a:latin typeface="Arial" charset="0"/>
        </a:defRPr>
      </a:lvl2pPr>
      <a:lvl3pPr algn="l" rtl="0" eaLnBrk="1" fontAlgn="base" hangingPunct="1">
        <a:spcBef>
          <a:spcPct val="0"/>
        </a:spcBef>
        <a:spcAft>
          <a:spcPct val="0"/>
        </a:spcAft>
        <a:defRPr sz="3200">
          <a:solidFill>
            <a:srgbClr val="042745"/>
          </a:solidFill>
          <a:latin typeface="Arial" charset="0"/>
        </a:defRPr>
      </a:lvl3pPr>
      <a:lvl4pPr algn="l" rtl="0" eaLnBrk="1" fontAlgn="base" hangingPunct="1">
        <a:spcBef>
          <a:spcPct val="0"/>
        </a:spcBef>
        <a:spcAft>
          <a:spcPct val="0"/>
        </a:spcAft>
        <a:defRPr sz="3200">
          <a:solidFill>
            <a:srgbClr val="042745"/>
          </a:solidFill>
          <a:latin typeface="Arial" charset="0"/>
        </a:defRPr>
      </a:lvl4pPr>
      <a:lvl5pPr algn="l" rtl="0" eaLnBrk="1" fontAlgn="base" hangingPunct="1">
        <a:spcBef>
          <a:spcPct val="0"/>
        </a:spcBef>
        <a:spcAft>
          <a:spcPct val="0"/>
        </a:spcAft>
        <a:defRPr sz="3200">
          <a:solidFill>
            <a:srgbClr val="042745"/>
          </a:solidFill>
          <a:latin typeface="Arial" charset="0"/>
        </a:defRPr>
      </a:lvl5pPr>
      <a:lvl6pPr marL="457200" algn="l" rtl="0" eaLnBrk="1" fontAlgn="base" hangingPunct="1">
        <a:spcBef>
          <a:spcPct val="0"/>
        </a:spcBef>
        <a:spcAft>
          <a:spcPct val="0"/>
        </a:spcAft>
        <a:defRPr sz="3200">
          <a:solidFill>
            <a:srgbClr val="365F91"/>
          </a:solidFill>
          <a:latin typeface="Arial" charset="0"/>
        </a:defRPr>
      </a:lvl6pPr>
      <a:lvl7pPr marL="914400" algn="l" rtl="0" eaLnBrk="1" fontAlgn="base" hangingPunct="1">
        <a:spcBef>
          <a:spcPct val="0"/>
        </a:spcBef>
        <a:spcAft>
          <a:spcPct val="0"/>
        </a:spcAft>
        <a:defRPr sz="3200">
          <a:solidFill>
            <a:srgbClr val="365F91"/>
          </a:solidFill>
          <a:latin typeface="Arial" charset="0"/>
        </a:defRPr>
      </a:lvl7pPr>
      <a:lvl8pPr marL="1371600" algn="l" rtl="0" eaLnBrk="1" fontAlgn="base" hangingPunct="1">
        <a:spcBef>
          <a:spcPct val="0"/>
        </a:spcBef>
        <a:spcAft>
          <a:spcPct val="0"/>
        </a:spcAft>
        <a:defRPr sz="3200">
          <a:solidFill>
            <a:srgbClr val="365F91"/>
          </a:solidFill>
          <a:latin typeface="Arial" charset="0"/>
        </a:defRPr>
      </a:lvl8pPr>
      <a:lvl9pPr marL="1828800" algn="l" rtl="0" eaLnBrk="1" fontAlgn="base" hangingPunct="1">
        <a:spcBef>
          <a:spcPct val="0"/>
        </a:spcBef>
        <a:spcAft>
          <a:spcPct val="0"/>
        </a:spcAft>
        <a:defRPr sz="3200">
          <a:solidFill>
            <a:srgbClr val="365F91"/>
          </a:solidFill>
          <a:latin typeface="Arial" charset="0"/>
        </a:defRPr>
      </a:lvl9pPr>
    </p:titleStyle>
    <p:bodyStyle>
      <a:lvl1pPr marL="0" indent="-182880" algn="l" rtl="0" eaLnBrk="1" fontAlgn="base" hangingPunct="1">
        <a:lnSpc>
          <a:spcPct val="100000"/>
        </a:lnSpc>
        <a:spcBef>
          <a:spcPts val="0"/>
        </a:spcBef>
        <a:spcAft>
          <a:spcPts val="1200"/>
        </a:spcAft>
        <a:buClr>
          <a:schemeClr val="tx1">
            <a:lumMod val="85000"/>
            <a:lumOff val="15000"/>
          </a:schemeClr>
        </a:buClr>
        <a:buSzPct val="50000"/>
        <a:buFont typeface="Tahoma" panose="020B0604030504040204" pitchFamily="34" charset="0"/>
        <a:buChar char="►"/>
        <a:defRPr sz="2400">
          <a:solidFill>
            <a:schemeClr val="tx1">
              <a:lumMod val="85000"/>
              <a:lumOff val="15000"/>
            </a:schemeClr>
          </a:solidFill>
          <a:latin typeface="Myriad Pro" panose="020B0503030403020204" pitchFamily="34" charset="0"/>
          <a:ea typeface="+mn-ea"/>
          <a:cs typeface="+mn-cs"/>
        </a:defRPr>
      </a:lvl1pPr>
      <a:lvl2pPr marL="548640" indent="-137160" algn="l" rtl="0" eaLnBrk="1" fontAlgn="base" hangingPunct="1">
        <a:lnSpc>
          <a:spcPct val="100000"/>
        </a:lnSpc>
        <a:spcBef>
          <a:spcPts val="0"/>
        </a:spcBef>
        <a:spcAft>
          <a:spcPts val="1200"/>
        </a:spcAft>
        <a:buClr>
          <a:schemeClr val="tx1">
            <a:lumMod val="85000"/>
            <a:lumOff val="15000"/>
          </a:schemeClr>
        </a:buClr>
        <a:buSzPct val="80000"/>
        <a:buFont typeface="Arial" panose="020B0604020202020204" pitchFamily="34" charset="0"/>
        <a:buChar char="•"/>
        <a:defRPr sz="2400">
          <a:solidFill>
            <a:schemeClr val="tx1">
              <a:lumMod val="75000"/>
              <a:lumOff val="25000"/>
            </a:schemeClr>
          </a:solidFill>
          <a:latin typeface="Myriad Pro" panose="020B0503030403020204" pitchFamily="34" charset="0"/>
        </a:defRPr>
      </a:lvl2pPr>
      <a:lvl3pPr marL="914400" indent="-137160" algn="l" rtl="0" eaLnBrk="1" fontAlgn="base" hangingPunct="1">
        <a:lnSpc>
          <a:spcPct val="100000"/>
        </a:lnSpc>
        <a:spcBef>
          <a:spcPts val="0"/>
        </a:spcBef>
        <a:spcAft>
          <a:spcPts val="1200"/>
        </a:spcAft>
        <a:buClr>
          <a:schemeClr val="tx1">
            <a:lumMod val="85000"/>
            <a:lumOff val="15000"/>
          </a:schemeClr>
        </a:buClr>
        <a:buSzPct val="80000"/>
        <a:buFont typeface="Arial" panose="020B0604020202020204" pitchFamily="34" charset="0"/>
        <a:buChar char="•"/>
        <a:defRPr sz="2400">
          <a:solidFill>
            <a:schemeClr val="tx1">
              <a:lumMod val="75000"/>
              <a:lumOff val="25000"/>
            </a:schemeClr>
          </a:solidFill>
          <a:latin typeface="Myriad Pro" panose="020B0503030403020204" pitchFamily="34" charset="0"/>
        </a:defRPr>
      </a:lvl3pPr>
      <a:lvl4pPr marL="1280160" indent="-137160" algn="l" rtl="0" eaLnBrk="1" fontAlgn="base" hangingPunct="1">
        <a:lnSpc>
          <a:spcPct val="100000"/>
        </a:lnSpc>
        <a:spcBef>
          <a:spcPts val="0"/>
        </a:spcBef>
        <a:spcAft>
          <a:spcPts val="1200"/>
        </a:spcAft>
        <a:buClr>
          <a:schemeClr val="tx1">
            <a:lumMod val="85000"/>
            <a:lumOff val="15000"/>
          </a:schemeClr>
        </a:buClr>
        <a:buSzPct val="80000"/>
        <a:buFont typeface="Arial" panose="020B0604020202020204" pitchFamily="34" charset="0"/>
        <a:buChar char="•"/>
        <a:defRPr sz="2400">
          <a:solidFill>
            <a:schemeClr val="tx1">
              <a:lumMod val="75000"/>
              <a:lumOff val="25000"/>
            </a:schemeClr>
          </a:solidFill>
          <a:latin typeface="Myriad Pro" panose="020B0503030403020204" pitchFamily="34" charset="0"/>
        </a:defRPr>
      </a:lvl4pPr>
      <a:lvl5pPr marL="1645920" indent="-137160" algn="l" rtl="0" eaLnBrk="1" fontAlgn="base" hangingPunct="1">
        <a:lnSpc>
          <a:spcPct val="100000"/>
        </a:lnSpc>
        <a:spcBef>
          <a:spcPts val="0"/>
        </a:spcBef>
        <a:spcAft>
          <a:spcPts val="1200"/>
        </a:spcAft>
        <a:buClr>
          <a:schemeClr val="tx1">
            <a:lumMod val="85000"/>
            <a:lumOff val="15000"/>
          </a:schemeClr>
        </a:buClr>
        <a:buSzPct val="80000"/>
        <a:buFont typeface="Arial" panose="020B0604020202020204" pitchFamily="34" charset="0"/>
        <a:buChar char="•"/>
        <a:defRPr sz="2400">
          <a:solidFill>
            <a:schemeClr val="tx1">
              <a:lumMod val="75000"/>
              <a:lumOff val="25000"/>
            </a:schemeClr>
          </a:solidFill>
          <a:latin typeface="Myriad Pro" panose="020B0503030403020204" pitchFamily="34" charset="0"/>
        </a:defRPr>
      </a:lvl5pPr>
      <a:lvl6pPr marL="2514600" indent="-228600" algn="l" rtl="0" eaLnBrk="1" fontAlgn="base" hangingPunct="1">
        <a:spcBef>
          <a:spcPct val="20000"/>
        </a:spcBef>
        <a:spcAft>
          <a:spcPct val="0"/>
        </a:spcAft>
        <a:buChar char="»"/>
        <a:defRPr sz="1600">
          <a:solidFill>
            <a:srgbClr val="365F91"/>
          </a:solidFill>
          <a:latin typeface="+mn-lt"/>
        </a:defRPr>
      </a:lvl6pPr>
      <a:lvl7pPr marL="2971800" indent="-228600" algn="l" rtl="0" eaLnBrk="1" fontAlgn="base" hangingPunct="1">
        <a:spcBef>
          <a:spcPct val="20000"/>
        </a:spcBef>
        <a:spcAft>
          <a:spcPct val="0"/>
        </a:spcAft>
        <a:buChar char="»"/>
        <a:defRPr sz="1600">
          <a:solidFill>
            <a:srgbClr val="365F91"/>
          </a:solidFill>
          <a:latin typeface="+mn-lt"/>
        </a:defRPr>
      </a:lvl7pPr>
      <a:lvl8pPr marL="3429000" indent="-228600" algn="l" rtl="0" eaLnBrk="1" fontAlgn="base" hangingPunct="1">
        <a:spcBef>
          <a:spcPct val="20000"/>
        </a:spcBef>
        <a:spcAft>
          <a:spcPct val="0"/>
        </a:spcAft>
        <a:buChar char="»"/>
        <a:defRPr sz="1600">
          <a:solidFill>
            <a:srgbClr val="365F91"/>
          </a:solidFill>
          <a:latin typeface="+mn-lt"/>
        </a:defRPr>
      </a:lvl8pPr>
      <a:lvl9pPr marL="3886200" indent="-228600" algn="l" rtl="0" eaLnBrk="1" fontAlgn="base" hangingPunct="1">
        <a:spcBef>
          <a:spcPct val="20000"/>
        </a:spcBef>
        <a:spcAft>
          <a:spcPct val="0"/>
        </a:spcAft>
        <a:buChar char="»"/>
        <a:defRPr sz="1600">
          <a:solidFill>
            <a:srgbClr val="365F9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emf"/><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emf"/><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74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r>
              <a:rPr lang="pt-BR" dirty="0"/>
              <a:t>Introdução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10</a:t>
            </a:fld>
            <a:endParaRPr lang="pt-BR" noProof="0"/>
          </a:p>
        </p:txBody>
      </p:sp>
      <p:pic>
        <p:nvPicPr>
          <p:cNvPr id="13" name="Imagem 12">
            <a:extLst>
              <a:ext uri="{FF2B5EF4-FFF2-40B4-BE49-F238E27FC236}">
                <a16:creationId xmlns:a16="http://schemas.microsoft.com/office/drawing/2014/main" id="{BDDDE412-5724-487D-8116-CCFB608BA1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247"/>
          <a:stretch/>
        </p:blipFill>
        <p:spPr bwMode="auto">
          <a:xfrm>
            <a:off x="10134600" y="1210259"/>
            <a:ext cx="1431925" cy="694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B26270-A1F8-4682-9C16-8BC41CF70196}"/>
              </a:ext>
            </a:extLst>
          </p:cNvPr>
          <p:cNvPicPr>
            <a:picLocks noChangeAspect="1"/>
          </p:cNvPicPr>
          <p:nvPr/>
        </p:nvPicPr>
        <p:blipFill rotWithShape="1">
          <a:blip r:embed="rId3"/>
          <a:srcRect l="2441" t="28062" r="32326" b="62739"/>
          <a:stretch/>
        </p:blipFill>
        <p:spPr>
          <a:xfrm>
            <a:off x="358806" y="838200"/>
            <a:ext cx="8991600" cy="713236"/>
          </a:xfrm>
          <a:prstGeom prst="rect">
            <a:avLst/>
          </a:prstGeom>
        </p:spPr>
      </p:pic>
      <p:pic>
        <p:nvPicPr>
          <p:cNvPr id="5" name="Picture 4">
            <a:extLst>
              <a:ext uri="{FF2B5EF4-FFF2-40B4-BE49-F238E27FC236}">
                <a16:creationId xmlns:a16="http://schemas.microsoft.com/office/drawing/2014/main" id="{D7032D2F-B1CB-4027-94E2-07C3DE44F27B}"/>
              </a:ext>
            </a:extLst>
          </p:cNvPr>
          <p:cNvPicPr>
            <a:picLocks noChangeAspect="1"/>
          </p:cNvPicPr>
          <p:nvPr/>
        </p:nvPicPr>
        <p:blipFill rotWithShape="1">
          <a:blip r:embed="rId4"/>
          <a:srcRect l="2355" t="34729" r="32413" b="21086"/>
          <a:stretch/>
        </p:blipFill>
        <p:spPr>
          <a:xfrm>
            <a:off x="350873" y="1562986"/>
            <a:ext cx="8985668" cy="3423684"/>
          </a:xfrm>
          <a:prstGeom prst="rect">
            <a:avLst/>
          </a:prstGeom>
        </p:spPr>
      </p:pic>
    </p:spTree>
    <p:extLst>
      <p:ext uri="{BB962C8B-B14F-4D97-AF65-F5344CB8AC3E}">
        <p14:creationId xmlns:p14="http://schemas.microsoft.com/office/powerpoint/2010/main" val="1553280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solidFill>
                  <a:schemeClr val="accent4">
                    <a:lumMod val="75000"/>
                  </a:schemeClr>
                </a:solidFill>
              </a:rPr>
              <a:t>1. Introdução</a:t>
            </a:r>
          </a:p>
          <a:p>
            <a:pPr marL="63500" indent="0">
              <a:buNone/>
            </a:pPr>
            <a:r>
              <a:rPr lang="pt-BR" dirty="0"/>
              <a:t>2. Pesquisa bibliográfica e documental</a:t>
            </a:r>
          </a:p>
          <a:p>
            <a:pPr marL="63500" indent="0">
              <a:buNone/>
            </a:pPr>
            <a:r>
              <a:rPr lang="pt-BR" dirty="0">
                <a:solidFill>
                  <a:schemeClr val="accent4">
                    <a:lumMod val="75000"/>
                  </a:schemeClr>
                </a:solidFill>
              </a:rPr>
              <a:t>3. Metodologia</a:t>
            </a:r>
          </a:p>
          <a:p>
            <a:pPr marL="63500" indent="0">
              <a:buNone/>
            </a:pPr>
            <a:r>
              <a:rPr lang="pt-BR" dirty="0">
                <a:solidFill>
                  <a:schemeClr val="accent4">
                    <a:lumMod val="75000"/>
                  </a:schemeClr>
                </a:solidFill>
              </a:rPr>
              <a:t>4. Modelo computacional</a:t>
            </a:r>
          </a:p>
          <a:p>
            <a:pPr marL="63500" indent="0">
              <a:buNone/>
            </a:pPr>
            <a:r>
              <a:rPr lang="pt-BR" dirty="0">
                <a:solidFill>
                  <a:schemeClr val="accent4">
                    <a:lumMod val="75000"/>
                  </a:schemeClr>
                </a:solidFill>
              </a:rPr>
              <a:t>5. Estudos de caso</a:t>
            </a:r>
          </a:p>
          <a:p>
            <a:pPr marL="63500" indent="0">
              <a:buNone/>
            </a:pPr>
            <a:r>
              <a:rPr lang="pt-BR" dirty="0">
                <a:solidFill>
                  <a:schemeClr val="accent4">
                    <a:lumMod val="75000"/>
                  </a:schemeClr>
                </a:solidFill>
              </a:rPr>
              <a:t>6. Contribuições externas e próximos passos</a:t>
            </a:r>
          </a:p>
        </p:txBody>
      </p:sp>
    </p:spTree>
    <p:extLst>
      <p:ext uri="{BB962C8B-B14F-4D97-AF65-F5344CB8AC3E}">
        <p14:creationId xmlns:p14="http://schemas.microsoft.com/office/powerpoint/2010/main" val="321366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2. Pesquisa bibliográfica e documental</a:t>
            </a:r>
          </a:p>
          <a:p>
            <a:pPr lvl="1"/>
            <a:r>
              <a:rPr lang="pt-BR" sz="1800" b="1" dirty="0"/>
              <a:t>2.1 a 2.4. Itens de pesquisa concluídos</a:t>
            </a:r>
          </a:p>
          <a:p>
            <a:pPr lvl="1"/>
            <a:r>
              <a:rPr lang="pt-BR" sz="1800" b="1" dirty="0">
                <a:solidFill>
                  <a:schemeClr val="accent4">
                    <a:lumMod val="75000"/>
                  </a:schemeClr>
                </a:solidFill>
              </a:rPr>
              <a:t>2.5. Estado da arte das </a:t>
            </a:r>
            <a:r>
              <a:rPr lang="pt-BR" sz="1800" b="1" dirty="0" err="1">
                <a:solidFill>
                  <a:schemeClr val="accent4">
                    <a:lumMod val="75000"/>
                  </a:schemeClr>
                </a:solidFill>
              </a:rPr>
              <a:t>UHRs</a:t>
            </a:r>
            <a:endParaRPr lang="pt-BR" sz="1800" b="1" dirty="0">
              <a:solidFill>
                <a:schemeClr val="accent4">
                  <a:lumMod val="75000"/>
                </a:schemeClr>
              </a:solidFill>
            </a:endParaRPr>
          </a:p>
          <a:p>
            <a:pPr lvl="1"/>
            <a:r>
              <a:rPr lang="pt-BR" sz="1800" b="1" dirty="0">
                <a:solidFill>
                  <a:schemeClr val="accent4">
                    <a:lumMod val="75000"/>
                  </a:schemeClr>
                </a:solidFill>
              </a:rPr>
              <a:t>2.6. Aspectos socioambientais</a:t>
            </a:r>
          </a:p>
          <a:p>
            <a:pPr lvl="1"/>
            <a:r>
              <a:rPr lang="pt-BR" sz="1800" b="1" dirty="0">
                <a:solidFill>
                  <a:schemeClr val="accent4">
                    <a:lumMod val="75000"/>
                  </a:schemeClr>
                </a:solidFill>
              </a:rPr>
              <a:t>2.7. Gerenciamento da base de dados da pesquisa</a:t>
            </a:r>
          </a:p>
        </p:txBody>
      </p:sp>
    </p:spTree>
    <p:extLst>
      <p:ext uri="{BB962C8B-B14F-4D97-AF65-F5344CB8AC3E}">
        <p14:creationId xmlns:p14="http://schemas.microsoft.com/office/powerpoint/2010/main" val="25324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pPr lvl="1"/>
            <a:r>
              <a:rPr lang="pt-BR" sz="2600" dirty="0">
                <a:solidFill>
                  <a:srgbClr val="2F5066"/>
                </a:solidFill>
                <a:latin typeface="+mj-lt"/>
                <a:ea typeface="+mj-ea"/>
                <a:cs typeface="+mj-cs"/>
              </a:rPr>
              <a:t>Itens de pesquisa concluídos</a:t>
            </a:r>
          </a:p>
        </p:txBody>
      </p:sp>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Critérios e metodologias para </a:t>
            </a:r>
            <a:r>
              <a:rPr lang="pt-BR" b="1" dirty="0"/>
              <a:t>identificação de locais candidatos </a:t>
            </a:r>
            <a:r>
              <a:rPr lang="pt-BR" dirty="0"/>
              <a:t>de UHR são apresentados no item 2.1 dos relatórios de acompanhamento anteriores (RT1 e RT2).</a:t>
            </a:r>
          </a:p>
          <a:p>
            <a:r>
              <a:rPr lang="pt-BR" b="0" dirty="0"/>
              <a:t>Os </a:t>
            </a:r>
            <a:r>
              <a:rPr lang="pt-BR" b="1" dirty="0"/>
              <a:t>aspectos conceituais e de operação dos reservatórios </a:t>
            </a:r>
            <a:r>
              <a:rPr lang="pt-BR" b="0" dirty="0"/>
              <a:t>constam do item 2.2 do segundo relatório de acompanhamento (RT2).</a:t>
            </a:r>
          </a:p>
          <a:p>
            <a:r>
              <a:rPr lang="pt-BR" dirty="0"/>
              <a:t>Um histórico é apresentado no item 2.2 do primeiro relatório de acompanhamento (RT1), enquanto aspectos da </a:t>
            </a:r>
            <a:r>
              <a:rPr lang="pt-BR" b="1" dirty="0"/>
              <a:t>regulação do armazenamento de energia no mundo </a:t>
            </a:r>
            <a:r>
              <a:rPr lang="pt-BR" dirty="0"/>
              <a:t>(item 2.3) e </a:t>
            </a:r>
            <a:r>
              <a:rPr lang="pt-BR" b="1" dirty="0"/>
              <a:t>das usinas hidrelétricas reversíveis </a:t>
            </a:r>
            <a:r>
              <a:rPr lang="pt-BR" dirty="0"/>
              <a:t>(item 2.4) são descritos no RT2.</a:t>
            </a:r>
          </a:p>
          <a:p>
            <a:r>
              <a:rPr lang="pt-BR" dirty="0"/>
              <a:t>O tema de </a:t>
            </a:r>
            <a:r>
              <a:rPr lang="pt-BR" b="1" dirty="0"/>
              <a:t>sistemas híbridos</a:t>
            </a:r>
            <a:r>
              <a:rPr lang="pt-BR" dirty="0"/>
              <a:t>, combinando energia eólica e solar com UHR, foi detalhado no item 2.5 do segundo relatório de acompanhamento (RT2).</a:t>
            </a:r>
          </a:p>
          <a:p>
            <a:pPr marL="0" indent="0">
              <a:buNone/>
            </a:pPr>
            <a:endParaRPr lang="pt-BR" dirty="0"/>
          </a:p>
          <a:p>
            <a:endParaRPr lang="pt-BR" b="0" dirty="0"/>
          </a:p>
          <a:p>
            <a:endParaRPr lang="en-US"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13</a:t>
            </a:fld>
            <a:endParaRPr lang="pt-BR" noProof="0"/>
          </a:p>
        </p:txBody>
      </p:sp>
    </p:spTree>
    <p:extLst>
      <p:ext uri="{BB962C8B-B14F-4D97-AF65-F5344CB8AC3E}">
        <p14:creationId xmlns:p14="http://schemas.microsoft.com/office/powerpoint/2010/main" val="1264033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2. Pesquisa bibliográfica e documental</a:t>
            </a:r>
          </a:p>
          <a:p>
            <a:pPr lvl="1"/>
            <a:r>
              <a:rPr lang="pt-BR" sz="1800" b="1" dirty="0">
                <a:solidFill>
                  <a:schemeClr val="accent4">
                    <a:lumMod val="75000"/>
                  </a:schemeClr>
                </a:solidFill>
              </a:rPr>
              <a:t>2.1 a 2.4. Itens de pesquisa concluídos</a:t>
            </a:r>
          </a:p>
          <a:p>
            <a:pPr lvl="1"/>
            <a:r>
              <a:rPr lang="pt-BR" sz="1800" b="1" dirty="0"/>
              <a:t>2.5. Estado da arte das </a:t>
            </a:r>
            <a:r>
              <a:rPr lang="pt-BR" sz="1800" b="1" dirty="0" err="1"/>
              <a:t>UHRs</a:t>
            </a:r>
            <a:endParaRPr lang="pt-BR" sz="1800" b="1" dirty="0"/>
          </a:p>
          <a:p>
            <a:pPr lvl="1"/>
            <a:r>
              <a:rPr lang="pt-BR" sz="1800" b="1" dirty="0">
                <a:solidFill>
                  <a:schemeClr val="accent4">
                    <a:lumMod val="75000"/>
                  </a:schemeClr>
                </a:solidFill>
              </a:rPr>
              <a:t>2.6. Aspectos socioambientais</a:t>
            </a:r>
          </a:p>
          <a:p>
            <a:pPr lvl="1"/>
            <a:r>
              <a:rPr lang="pt-BR" sz="1800" b="1" dirty="0">
                <a:solidFill>
                  <a:schemeClr val="accent4">
                    <a:lumMod val="75000"/>
                  </a:schemeClr>
                </a:solidFill>
              </a:rPr>
              <a:t>2.7. Gerenciamento da base de dados da pesquisa</a:t>
            </a:r>
          </a:p>
        </p:txBody>
      </p:sp>
    </p:spTree>
    <p:extLst>
      <p:ext uri="{BB962C8B-B14F-4D97-AF65-F5344CB8AC3E}">
        <p14:creationId xmlns:p14="http://schemas.microsoft.com/office/powerpoint/2010/main" val="86962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Obras civis</a:t>
            </a:r>
          </a:p>
          <a:p>
            <a:pPr lvl="1"/>
            <a:r>
              <a:rPr lang="pt-BR" i="1" dirty="0" err="1"/>
              <a:t>Technical</a:t>
            </a:r>
            <a:r>
              <a:rPr lang="pt-BR" i="1" dirty="0"/>
              <a:t> Review </a:t>
            </a:r>
            <a:r>
              <a:rPr lang="pt-BR" i="1" dirty="0" err="1"/>
              <a:t>of</a:t>
            </a:r>
            <a:r>
              <a:rPr lang="pt-BR" i="1" dirty="0"/>
              <a:t> </a:t>
            </a:r>
            <a:r>
              <a:rPr lang="pt-BR" i="1" dirty="0" err="1"/>
              <a:t>Existent</a:t>
            </a:r>
            <a:r>
              <a:rPr lang="pt-BR" i="1" dirty="0"/>
              <a:t> </a:t>
            </a:r>
            <a:r>
              <a:rPr lang="pt-BR" i="1" dirty="0" err="1"/>
              <a:t>Norwegian</a:t>
            </a:r>
            <a:r>
              <a:rPr lang="pt-BR" i="1" dirty="0"/>
              <a:t> </a:t>
            </a:r>
            <a:r>
              <a:rPr lang="pt-BR" i="1" dirty="0" err="1"/>
              <a:t>Pumped</a:t>
            </a:r>
            <a:r>
              <a:rPr lang="pt-BR" i="1" dirty="0"/>
              <a:t> </a:t>
            </a:r>
            <a:r>
              <a:rPr lang="pt-BR" i="1" dirty="0" err="1"/>
              <a:t>Storage</a:t>
            </a:r>
            <a:r>
              <a:rPr lang="pt-BR" i="1" dirty="0"/>
              <a:t> </a:t>
            </a:r>
            <a:r>
              <a:rPr lang="pt-BR" dirty="0"/>
              <a:t>(</a:t>
            </a:r>
            <a:r>
              <a:rPr lang="pt-BR" dirty="0" err="1"/>
              <a:t>Pitorac</a:t>
            </a:r>
            <a:r>
              <a:rPr lang="pt-BR" dirty="0"/>
              <a:t> et al., 2020) apresenta exemplos esquemáticos de arranjo de dez usinas reversíveis existentes na Noruega </a:t>
            </a:r>
          </a:p>
          <a:p>
            <a:pPr lvl="1"/>
            <a:r>
              <a:rPr lang="pt-BR" dirty="0"/>
              <a:t>Necessidade de obtenção de referências documentais similares com apoio das cooperadas</a:t>
            </a:r>
          </a:p>
          <a:p>
            <a:pPr lvl="1"/>
            <a:r>
              <a:rPr lang="pt-BR" dirty="0"/>
              <a:t>Contatos iniciais com </a:t>
            </a:r>
            <a:r>
              <a:rPr lang="pt-BR" dirty="0" err="1"/>
              <a:t>Andritz</a:t>
            </a:r>
            <a:r>
              <a:rPr lang="pt-BR" dirty="0"/>
              <a:t>, GE e EDF, para obtenção de referências relacionadas à casa de força, embora promissoras, ainda não resultaram em recebimento de informações de interesse</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15</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Estado da arte das </a:t>
            </a:r>
            <a:r>
              <a:rPr lang="pt-BR" sz="2600" b="1" dirty="0" err="1">
                <a:solidFill>
                  <a:srgbClr val="2F5066"/>
                </a:solidFill>
                <a:latin typeface="+mj-lt"/>
                <a:ea typeface="+mj-ea"/>
                <a:cs typeface="+mj-cs"/>
              </a:rPr>
              <a:t>UHRs</a:t>
            </a:r>
            <a:endParaRPr lang="pt-BR" dirty="0"/>
          </a:p>
        </p:txBody>
      </p:sp>
      <p:pic>
        <p:nvPicPr>
          <p:cNvPr id="5" name="Imagem 15">
            <a:extLst>
              <a:ext uri="{FF2B5EF4-FFF2-40B4-BE49-F238E27FC236}">
                <a16:creationId xmlns:a16="http://schemas.microsoft.com/office/drawing/2014/main" id="{907E49C1-629A-44D8-96C7-6B96E4141C52}"/>
              </a:ext>
            </a:extLst>
          </p:cNvPr>
          <p:cNvPicPr/>
          <p:nvPr/>
        </p:nvPicPr>
        <p:blipFill rotWithShape="1">
          <a:blip r:embed="rId2"/>
          <a:srcRect l="15974" t="41275" r="34434" b="28968"/>
          <a:stretch/>
        </p:blipFill>
        <p:spPr bwMode="auto">
          <a:xfrm>
            <a:off x="2514600" y="3886200"/>
            <a:ext cx="6705600" cy="2514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662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Equipamentos</a:t>
            </a:r>
          </a:p>
          <a:p>
            <a:pPr lvl="1"/>
            <a:r>
              <a:rPr lang="pt-BR" dirty="0"/>
              <a:t>Avaliação comparativa de custos de UHR: </a:t>
            </a:r>
          </a:p>
          <a:p>
            <a:pPr lvl="1"/>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16</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Estado da arte das </a:t>
            </a:r>
            <a:r>
              <a:rPr lang="pt-BR" sz="2600" b="1" dirty="0" err="1">
                <a:solidFill>
                  <a:srgbClr val="2F5066"/>
                </a:solidFill>
                <a:latin typeface="+mj-lt"/>
                <a:ea typeface="+mj-ea"/>
                <a:cs typeface="+mj-cs"/>
              </a:rPr>
              <a:t>UHRs</a:t>
            </a:r>
            <a:endParaRPr lang="pt-BR" dirty="0"/>
          </a:p>
        </p:txBody>
      </p:sp>
      <p:pic>
        <p:nvPicPr>
          <p:cNvPr id="12" name="Picture 11">
            <a:extLst>
              <a:ext uri="{FF2B5EF4-FFF2-40B4-BE49-F238E27FC236}">
                <a16:creationId xmlns:a16="http://schemas.microsoft.com/office/drawing/2014/main" id="{3B29807F-A355-4C7D-AF57-0B3AEA9AC227}"/>
              </a:ext>
            </a:extLst>
          </p:cNvPr>
          <p:cNvPicPr>
            <a:picLocks noChangeAspect="1"/>
          </p:cNvPicPr>
          <p:nvPr/>
        </p:nvPicPr>
        <p:blipFill rotWithShape="1">
          <a:blip r:embed="rId2"/>
          <a:srcRect l="43351" t="41275" r="20151" b="26923"/>
          <a:stretch/>
        </p:blipFill>
        <p:spPr>
          <a:xfrm>
            <a:off x="1659472" y="2089297"/>
            <a:ext cx="8796855" cy="4311503"/>
          </a:xfrm>
          <a:prstGeom prst="rect">
            <a:avLst/>
          </a:prstGeom>
        </p:spPr>
      </p:pic>
    </p:spTree>
    <p:extLst>
      <p:ext uri="{BB962C8B-B14F-4D97-AF65-F5344CB8AC3E}">
        <p14:creationId xmlns:p14="http://schemas.microsoft.com/office/powerpoint/2010/main" val="3123866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5">
            <a:extLst>
              <a:ext uri="{FF2B5EF4-FFF2-40B4-BE49-F238E27FC236}">
                <a16:creationId xmlns:a16="http://schemas.microsoft.com/office/drawing/2014/main" id="{A01C415C-D2D9-4615-B761-3943C57147B3}"/>
              </a:ext>
            </a:extLst>
          </p:cNvPr>
          <p:cNvPicPr/>
          <p:nvPr/>
        </p:nvPicPr>
        <p:blipFill rotWithShape="1">
          <a:blip r:embed="rId2"/>
          <a:srcRect l="33906" t="39971" r="35082" b="29491"/>
          <a:stretch/>
        </p:blipFill>
        <p:spPr bwMode="auto">
          <a:xfrm>
            <a:off x="1131053" y="2139554"/>
            <a:ext cx="4122420" cy="2282395"/>
          </a:xfrm>
          <a:prstGeom prst="rect">
            <a:avLst/>
          </a:prstGeom>
          <a:ln>
            <a:noFill/>
          </a:ln>
          <a:extLst>
            <a:ext uri="{53640926-AAD7-44D8-BBD7-CCE9431645EC}">
              <a14:shadowObscured xmlns:a14="http://schemas.microsoft.com/office/drawing/2010/main"/>
            </a:ext>
          </a:extLst>
        </p:spPr>
      </p:pic>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Equipamentos</a:t>
            </a:r>
          </a:p>
          <a:p>
            <a:pPr lvl="1"/>
            <a:r>
              <a:rPr lang="pt-BR" dirty="0"/>
              <a:t>Gráficos de custo do EPRI: </a:t>
            </a:r>
          </a:p>
          <a:p>
            <a:pPr lvl="1"/>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17</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Estado da arte das </a:t>
            </a:r>
            <a:r>
              <a:rPr lang="pt-BR" sz="2600" b="1" dirty="0" err="1">
                <a:solidFill>
                  <a:srgbClr val="2F5066"/>
                </a:solidFill>
                <a:latin typeface="+mj-lt"/>
                <a:ea typeface="+mj-ea"/>
                <a:cs typeface="+mj-cs"/>
              </a:rPr>
              <a:t>UHRs</a:t>
            </a:r>
            <a:endParaRPr lang="pt-BR" dirty="0"/>
          </a:p>
        </p:txBody>
      </p:sp>
      <p:pic>
        <p:nvPicPr>
          <p:cNvPr id="6" name="Imagem 3">
            <a:extLst>
              <a:ext uri="{FF2B5EF4-FFF2-40B4-BE49-F238E27FC236}">
                <a16:creationId xmlns:a16="http://schemas.microsoft.com/office/drawing/2014/main" id="{260E32B6-6693-4448-899E-22626AE4B6F7}"/>
              </a:ext>
            </a:extLst>
          </p:cNvPr>
          <p:cNvPicPr/>
          <p:nvPr/>
        </p:nvPicPr>
        <p:blipFill rotWithShape="1">
          <a:blip r:embed="rId3"/>
          <a:srcRect l="32178" t="21441" r="33929" b="12417"/>
          <a:stretch/>
        </p:blipFill>
        <p:spPr bwMode="auto">
          <a:xfrm>
            <a:off x="6775184" y="492300"/>
            <a:ext cx="4684450" cy="5484813"/>
          </a:xfrm>
          <a:prstGeom prst="rect">
            <a:avLst/>
          </a:prstGeom>
          <a:ln>
            <a:noFill/>
          </a:ln>
          <a:extLst>
            <a:ext uri="{53640926-AAD7-44D8-BBD7-CCE9431645EC}">
              <a14:shadowObscured xmlns:a14="http://schemas.microsoft.com/office/drawing/2010/main"/>
            </a:ext>
          </a:extLst>
        </p:spPr>
      </p:pic>
      <p:pic>
        <p:nvPicPr>
          <p:cNvPr id="9" name="Imagem 14">
            <a:extLst>
              <a:ext uri="{FF2B5EF4-FFF2-40B4-BE49-F238E27FC236}">
                <a16:creationId xmlns:a16="http://schemas.microsoft.com/office/drawing/2014/main" id="{AB067A8C-5581-4EC3-BA4C-49154A5CF315}"/>
              </a:ext>
            </a:extLst>
          </p:cNvPr>
          <p:cNvPicPr/>
          <p:nvPr/>
        </p:nvPicPr>
        <p:blipFill rotWithShape="1">
          <a:blip r:embed="rId4"/>
          <a:srcRect l="33965" t="38675" r="35233" b="33651"/>
          <a:stretch/>
        </p:blipFill>
        <p:spPr bwMode="auto">
          <a:xfrm>
            <a:off x="1188129" y="4498149"/>
            <a:ext cx="4008268" cy="2024895"/>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25BA64FA-7F7F-48DE-8BAE-18028517DC84}"/>
              </a:ext>
            </a:extLst>
          </p:cNvPr>
          <p:cNvSpPr txBox="1"/>
          <p:nvPr/>
        </p:nvSpPr>
        <p:spPr>
          <a:xfrm>
            <a:off x="4415273" y="3703644"/>
            <a:ext cx="1676400" cy="338554"/>
          </a:xfrm>
          <a:prstGeom prst="rect">
            <a:avLst/>
          </a:prstGeom>
          <a:noFill/>
          <a:effectLst/>
        </p:spPr>
        <p:txBody>
          <a:bodyPr wrap="square" rtlCol="0">
            <a:spAutoFit/>
          </a:bodyPr>
          <a:lstStyle/>
          <a:p>
            <a:pPr algn="l"/>
            <a:r>
              <a:rPr lang="pt-BR" sz="1600" b="0" dirty="0">
                <a:solidFill>
                  <a:schemeClr val="tx1">
                    <a:lumMod val="85000"/>
                    <a:lumOff val="15000"/>
                  </a:schemeClr>
                </a:solidFill>
                <a:latin typeface="+mn-lt"/>
              </a:rPr>
              <a:t>Válvula borboleta</a:t>
            </a:r>
            <a:endParaRPr lang="en-US" sz="1600" b="0" dirty="0">
              <a:solidFill>
                <a:schemeClr val="tx1">
                  <a:lumMod val="85000"/>
                  <a:lumOff val="15000"/>
                </a:schemeClr>
              </a:solidFill>
              <a:latin typeface="+mn-lt"/>
            </a:endParaRPr>
          </a:p>
        </p:txBody>
      </p:sp>
      <p:sp>
        <p:nvSpPr>
          <p:cNvPr id="10" name="TextBox 9">
            <a:extLst>
              <a:ext uri="{FF2B5EF4-FFF2-40B4-BE49-F238E27FC236}">
                <a16:creationId xmlns:a16="http://schemas.microsoft.com/office/drawing/2014/main" id="{55FE24C8-2012-4E51-90A7-A9E8C21C9572}"/>
              </a:ext>
            </a:extLst>
          </p:cNvPr>
          <p:cNvSpPr txBox="1"/>
          <p:nvPr/>
        </p:nvSpPr>
        <p:spPr>
          <a:xfrm>
            <a:off x="4415273" y="5977113"/>
            <a:ext cx="1676400" cy="338554"/>
          </a:xfrm>
          <a:prstGeom prst="rect">
            <a:avLst/>
          </a:prstGeom>
          <a:noFill/>
          <a:effectLst/>
        </p:spPr>
        <p:txBody>
          <a:bodyPr wrap="square" rtlCol="0">
            <a:spAutoFit/>
          </a:bodyPr>
          <a:lstStyle/>
          <a:p>
            <a:pPr algn="l"/>
            <a:r>
              <a:rPr lang="pt-BR" sz="1600" b="0" dirty="0">
                <a:solidFill>
                  <a:schemeClr val="tx1">
                    <a:lumMod val="85000"/>
                    <a:lumOff val="15000"/>
                  </a:schemeClr>
                </a:solidFill>
                <a:latin typeface="+mn-lt"/>
              </a:rPr>
              <a:t>Válvula esférica</a:t>
            </a:r>
            <a:endParaRPr lang="en-US" sz="1600" b="0" dirty="0">
              <a:solidFill>
                <a:schemeClr val="tx1">
                  <a:lumMod val="85000"/>
                  <a:lumOff val="15000"/>
                </a:schemeClr>
              </a:solidFill>
              <a:latin typeface="+mn-lt"/>
            </a:endParaRPr>
          </a:p>
        </p:txBody>
      </p:sp>
      <p:sp>
        <p:nvSpPr>
          <p:cNvPr id="11" name="TextBox 10">
            <a:extLst>
              <a:ext uri="{FF2B5EF4-FFF2-40B4-BE49-F238E27FC236}">
                <a16:creationId xmlns:a16="http://schemas.microsoft.com/office/drawing/2014/main" id="{34F960C0-5F7B-487C-B6E1-3F4F9F02D59F}"/>
              </a:ext>
            </a:extLst>
          </p:cNvPr>
          <p:cNvSpPr txBox="1"/>
          <p:nvPr/>
        </p:nvSpPr>
        <p:spPr>
          <a:xfrm>
            <a:off x="7966937" y="6038024"/>
            <a:ext cx="2648172" cy="338554"/>
          </a:xfrm>
          <a:prstGeom prst="rect">
            <a:avLst/>
          </a:prstGeom>
          <a:noFill/>
          <a:effectLst/>
        </p:spPr>
        <p:txBody>
          <a:bodyPr wrap="square" rtlCol="0">
            <a:spAutoFit/>
          </a:bodyPr>
          <a:lstStyle/>
          <a:p>
            <a:pPr algn="l"/>
            <a:r>
              <a:rPr lang="pt-BR" sz="1600" b="0" dirty="0">
                <a:solidFill>
                  <a:schemeClr val="tx1">
                    <a:lumMod val="85000"/>
                    <a:lumOff val="15000"/>
                  </a:schemeClr>
                </a:solidFill>
                <a:latin typeface="+mn-lt"/>
              </a:rPr>
              <a:t>Turbinas Francis Reversíveis</a:t>
            </a:r>
            <a:endParaRPr lang="en-US" sz="1600" b="0" dirty="0">
              <a:solidFill>
                <a:schemeClr val="tx1">
                  <a:lumMod val="85000"/>
                  <a:lumOff val="15000"/>
                </a:schemeClr>
              </a:solidFill>
              <a:latin typeface="+mn-lt"/>
            </a:endParaRPr>
          </a:p>
        </p:txBody>
      </p:sp>
    </p:spTree>
    <p:extLst>
      <p:ext uri="{BB962C8B-B14F-4D97-AF65-F5344CB8AC3E}">
        <p14:creationId xmlns:p14="http://schemas.microsoft.com/office/powerpoint/2010/main" val="120352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2. Pesquisa bibliográfica e documental</a:t>
            </a:r>
          </a:p>
          <a:p>
            <a:pPr lvl="1"/>
            <a:r>
              <a:rPr lang="pt-BR" sz="1800" b="1" dirty="0">
                <a:solidFill>
                  <a:schemeClr val="accent4">
                    <a:lumMod val="75000"/>
                  </a:schemeClr>
                </a:solidFill>
              </a:rPr>
              <a:t>2.1. a 2.4. Itens de pesquisa concluídos</a:t>
            </a:r>
          </a:p>
          <a:p>
            <a:pPr lvl="1"/>
            <a:r>
              <a:rPr lang="pt-BR" sz="1800" b="1" dirty="0">
                <a:solidFill>
                  <a:schemeClr val="accent4">
                    <a:lumMod val="75000"/>
                  </a:schemeClr>
                </a:solidFill>
              </a:rPr>
              <a:t>2.5. Estado da arte das </a:t>
            </a:r>
            <a:r>
              <a:rPr lang="pt-BR" sz="1800" b="1" dirty="0" err="1">
                <a:solidFill>
                  <a:schemeClr val="accent4">
                    <a:lumMod val="75000"/>
                  </a:schemeClr>
                </a:solidFill>
              </a:rPr>
              <a:t>UHRs</a:t>
            </a:r>
            <a:endParaRPr lang="pt-BR" sz="1800" b="1" dirty="0">
              <a:solidFill>
                <a:schemeClr val="accent4">
                  <a:lumMod val="75000"/>
                </a:schemeClr>
              </a:solidFill>
            </a:endParaRPr>
          </a:p>
          <a:p>
            <a:pPr lvl="1"/>
            <a:r>
              <a:rPr lang="pt-BR" sz="1800" b="1" dirty="0"/>
              <a:t>2.6. Aspectos socioambientais</a:t>
            </a:r>
          </a:p>
          <a:p>
            <a:pPr lvl="1"/>
            <a:r>
              <a:rPr lang="pt-BR" sz="1800" b="1" dirty="0">
                <a:solidFill>
                  <a:schemeClr val="accent4">
                    <a:lumMod val="75000"/>
                  </a:schemeClr>
                </a:solidFill>
              </a:rPr>
              <a:t>2.7. Gerenciamento da base de dados da pesquisa</a:t>
            </a:r>
          </a:p>
        </p:txBody>
      </p:sp>
    </p:spTree>
    <p:extLst>
      <p:ext uri="{BB962C8B-B14F-4D97-AF65-F5344CB8AC3E}">
        <p14:creationId xmlns:p14="http://schemas.microsoft.com/office/powerpoint/2010/main" val="11997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Avaliação Ambiental Integrada</a:t>
            </a:r>
          </a:p>
          <a:p>
            <a:pPr lvl="1"/>
            <a:r>
              <a:rPr lang="pt-BR" dirty="0"/>
              <a:t>Aplicação da metodologia existentes às </a:t>
            </a:r>
            <a:r>
              <a:rPr lang="pt-BR" dirty="0" err="1"/>
              <a:t>UHRs</a:t>
            </a:r>
            <a:endParaRPr lang="pt-BR" dirty="0"/>
          </a:p>
          <a:p>
            <a:pPr lvl="1"/>
            <a:r>
              <a:rPr lang="pt-BR" dirty="0"/>
              <a:t>Pesquisa de métricas para ampliação de discussões de </a:t>
            </a:r>
            <a:r>
              <a:rPr lang="pt-BR" i="1" dirty="0"/>
              <a:t>trade-off </a:t>
            </a:r>
            <a:r>
              <a:rPr lang="pt-BR" dirty="0"/>
              <a:t>e utilização em funções objetivo</a:t>
            </a:r>
          </a:p>
          <a:p>
            <a:r>
              <a:rPr lang="pt-BR" dirty="0" err="1"/>
              <a:t>Blueprint</a:t>
            </a:r>
            <a:endParaRPr lang="pt-BR" dirty="0"/>
          </a:p>
          <a:p>
            <a:pPr lvl="1"/>
            <a:r>
              <a:rPr lang="pt-BR" dirty="0"/>
              <a:t>Método aplicado ao HERA em cooperação com a The </a:t>
            </a:r>
            <a:r>
              <a:rPr lang="pt-BR" dirty="0" err="1"/>
              <a:t>Nature</a:t>
            </a:r>
            <a:r>
              <a:rPr lang="pt-BR" dirty="0"/>
              <a:t> </a:t>
            </a:r>
            <a:r>
              <a:rPr lang="pt-BR" dirty="0" err="1"/>
              <a:t>Conservancy</a:t>
            </a:r>
            <a:r>
              <a:rPr lang="pt-BR" dirty="0"/>
              <a:t> (TNC) para seleção das áreas mais relevantes ou únicas para conservação</a:t>
            </a:r>
          </a:p>
          <a:p>
            <a:pPr lvl="1"/>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19</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Aspectos socioambientais</a:t>
            </a:r>
            <a:endParaRPr lang="pt-BR" dirty="0"/>
          </a:p>
        </p:txBody>
      </p:sp>
    </p:spTree>
    <p:extLst>
      <p:ext uri="{BB962C8B-B14F-4D97-AF65-F5344CB8AC3E}">
        <p14:creationId xmlns:p14="http://schemas.microsoft.com/office/powerpoint/2010/main" val="166810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0E82-F358-4BE5-8A27-AB1652593EFF}"/>
              </a:ext>
            </a:extLst>
          </p:cNvPr>
          <p:cNvSpPr>
            <a:spLocks noGrp="1"/>
          </p:cNvSpPr>
          <p:nvPr>
            <p:ph type="ctrTitle"/>
          </p:nvPr>
        </p:nvSpPr>
        <p:spPr/>
        <p:txBody>
          <a:bodyPr/>
          <a:lstStyle/>
          <a:p>
            <a:r>
              <a:rPr lang="en-US" sz="3200" dirty="0"/>
              <a:t>P&amp;D - Usinas Hidrelétricas Reversíveis</a:t>
            </a:r>
          </a:p>
        </p:txBody>
      </p:sp>
      <p:sp>
        <p:nvSpPr>
          <p:cNvPr id="3" name="Subtitle 2">
            <a:extLst>
              <a:ext uri="{FF2B5EF4-FFF2-40B4-BE49-F238E27FC236}">
                <a16:creationId xmlns:a16="http://schemas.microsoft.com/office/drawing/2014/main" id="{5647FE6A-CF29-49A6-909A-C248EBC96225}"/>
              </a:ext>
            </a:extLst>
          </p:cNvPr>
          <p:cNvSpPr>
            <a:spLocks noGrp="1"/>
          </p:cNvSpPr>
          <p:nvPr>
            <p:ph type="subTitle" idx="1"/>
          </p:nvPr>
        </p:nvSpPr>
        <p:spPr/>
        <p:txBody>
          <a:bodyPr/>
          <a:lstStyle/>
          <a:p>
            <a:r>
              <a:rPr lang="en-US" dirty="0"/>
              <a:t>4ª Reunião Trimestral</a:t>
            </a:r>
          </a:p>
          <a:p>
            <a:r>
              <a:rPr lang="en-US" sz="2200" dirty="0"/>
              <a:t>02 de </a:t>
            </a:r>
            <a:r>
              <a:rPr lang="en-US" sz="2200" dirty="0" err="1"/>
              <a:t>julho</a:t>
            </a:r>
            <a:r>
              <a:rPr lang="en-US" sz="2200" dirty="0"/>
              <a:t> de 2021</a:t>
            </a:r>
          </a:p>
          <a:p>
            <a:endParaRPr lang="en-US" dirty="0"/>
          </a:p>
        </p:txBody>
      </p:sp>
    </p:spTree>
    <p:extLst>
      <p:ext uri="{BB962C8B-B14F-4D97-AF65-F5344CB8AC3E}">
        <p14:creationId xmlns:p14="http://schemas.microsoft.com/office/powerpoint/2010/main" val="1887092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r>
              <a:rPr lang="pt-BR" dirty="0"/>
              <a:t>2. Pesquisa bibliográfica e documental</a:t>
            </a:r>
          </a:p>
          <a:p>
            <a:pPr lvl="1"/>
            <a:r>
              <a:rPr lang="pt-BR" sz="1800" b="1" dirty="0">
                <a:solidFill>
                  <a:schemeClr val="accent4">
                    <a:lumMod val="75000"/>
                  </a:schemeClr>
                </a:solidFill>
              </a:rPr>
              <a:t>2.1 a 2.4.Itens concluídos</a:t>
            </a:r>
          </a:p>
          <a:p>
            <a:pPr lvl="1"/>
            <a:r>
              <a:rPr lang="pt-BR" sz="1800" b="1" dirty="0">
                <a:solidFill>
                  <a:schemeClr val="accent4">
                    <a:lumMod val="75000"/>
                  </a:schemeClr>
                </a:solidFill>
              </a:rPr>
              <a:t>2.5. Estado da arte das </a:t>
            </a:r>
            <a:r>
              <a:rPr lang="pt-BR" sz="1800" b="1" dirty="0" err="1">
                <a:solidFill>
                  <a:schemeClr val="accent4">
                    <a:lumMod val="75000"/>
                  </a:schemeClr>
                </a:solidFill>
              </a:rPr>
              <a:t>UHRs</a:t>
            </a:r>
            <a:endParaRPr lang="pt-BR" sz="1800" b="1" dirty="0">
              <a:solidFill>
                <a:schemeClr val="accent4">
                  <a:lumMod val="75000"/>
                </a:schemeClr>
              </a:solidFill>
            </a:endParaRPr>
          </a:p>
          <a:p>
            <a:pPr lvl="1"/>
            <a:r>
              <a:rPr lang="pt-BR" sz="1800" b="1" dirty="0">
                <a:solidFill>
                  <a:schemeClr val="accent4">
                    <a:lumMod val="75000"/>
                  </a:schemeClr>
                </a:solidFill>
              </a:rPr>
              <a:t>2.6. Aspectos socioambientais</a:t>
            </a:r>
          </a:p>
          <a:p>
            <a:pPr lvl="1"/>
            <a:r>
              <a:rPr lang="pt-BR" sz="1800" b="1" dirty="0"/>
              <a:t>2.7. Gerenciamento da base de dados da pesquisa</a:t>
            </a:r>
          </a:p>
        </p:txBody>
      </p:sp>
    </p:spTree>
    <p:extLst>
      <p:ext uri="{BB962C8B-B14F-4D97-AF65-F5344CB8AC3E}">
        <p14:creationId xmlns:p14="http://schemas.microsoft.com/office/powerpoint/2010/main" val="2292365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PSR criou uma pasta em sua conta oficial do Dropbox para que toda a informação seja organizada em uma estrutura de diretórios e compartilhada.</a:t>
            </a:r>
          </a:p>
          <a:p>
            <a:r>
              <a:rPr lang="pt-BR" dirty="0"/>
              <a:t>Os arquivos estão sendo organizados e o link dessa pasta será disponibilizado assim que possível aos cooperados</a:t>
            </a:r>
            <a:endParaRPr lang="pt-BR" sz="2400" dirty="0">
              <a:solidFill>
                <a:schemeClr val="tx1">
                  <a:lumMod val="85000"/>
                  <a:lumOff val="15000"/>
                </a:schemeClr>
              </a:solidFill>
              <a:ea typeface="+mn-ea"/>
              <a:cs typeface="+mn-cs"/>
            </a:endParaRP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21</a:t>
            </a:fld>
            <a:endParaRPr lang="pt-BR" noProof="0"/>
          </a:p>
        </p:txBody>
      </p:sp>
      <p:sp>
        <p:nvSpPr>
          <p:cNvPr id="7" name="Título 5">
            <a:extLst>
              <a:ext uri="{FF2B5EF4-FFF2-40B4-BE49-F238E27FC236}">
                <a16:creationId xmlns:a16="http://schemas.microsoft.com/office/drawing/2014/main" id="{352E3B5A-2364-410E-BECA-EF7813F62EF8}"/>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Gerenciamento da base de dados da pesquisa</a:t>
            </a:r>
          </a:p>
        </p:txBody>
      </p:sp>
      <p:pic>
        <p:nvPicPr>
          <p:cNvPr id="5" name="Picture 4">
            <a:extLst>
              <a:ext uri="{FF2B5EF4-FFF2-40B4-BE49-F238E27FC236}">
                <a16:creationId xmlns:a16="http://schemas.microsoft.com/office/drawing/2014/main" id="{B65CFDDA-CC7D-4239-B3B3-8D0614516951}"/>
              </a:ext>
            </a:extLst>
          </p:cNvPr>
          <p:cNvPicPr>
            <a:picLocks noChangeAspect="1"/>
          </p:cNvPicPr>
          <p:nvPr/>
        </p:nvPicPr>
        <p:blipFill rotWithShape="1">
          <a:blip r:embed="rId2"/>
          <a:srcRect l="16875" t="16874" r="27778" b="32223"/>
          <a:stretch/>
        </p:blipFill>
        <p:spPr>
          <a:xfrm>
            <a:off x="4572000" y="2755899"/>
            <a:ext cx="6751004" cy="3492501"/>
          </a:xfrm>
          <a:prstGeom prst="rect">
            <a:avLst/>
          </a:prstGeom>
        </p:spPr>
      </p:pic>
    </p:spTree>
    <p:extLst>
      <p:ext uri="{BB962C8B-B14F-4D97-AF65-F5344CB8AC3E}">
        <p14:creationId xmlns:p14="http://schemas.microsoft.com/office/powerpoint/2010/main" val="2900187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solidFill>
                  <a:schemeClr val="accent4">
                    <a:lumMod val="75000"/>
                  </a:schemeClr>
                </a:solidFill>
              </a:rPr>
              <a:t>1. Introdução</a:t>
            </a:r>
          </a:p>
          <a:p>
            <a:pPr marL="63500" indent="0">
              <a:buNone/>
            </a:pPr>
            <a:r>
              <a:rPr lang="pt-BR" dirty="0">
                <a:solidFill>
                  <a:schemeClr val="accent4">
                    <a:lumMod val="75000"/>
                  </a:schemeClr>
                </a:solidFill>
              </a:rPr>
              <a:t>2. Pesquisa bibliográfica e documental</a:t>
            </a:r>
          </a:p>
          <a:p>
            <a:pPr marL="63500" indent="0">
              <a:buNone/>
            </a:pPr>
            <a:r>
              <a:rPr lang="pt-BR" dirty="0"/>
              <a:t>3. Metodologia</a:t>
            </a:r>
          </a:p>
          <a:p>
            <a:pPr marL="63500" indent="0">
              <a:buNone/>
            </a:pPr>
            <a:r>
              <a:rPr lang="pt-BR" dirty="0">
                <a:solidFill>
                  <a:schemeClr val="accent4">
                    <a:lumMod val="75000"/>
                  </a:schemeClr>
                </a:solidFill>
              </a:rPr>
              <a:t>4. Modelo computacional</a:t>
            </a:r>
          </a:p>
          <a:p>
            <a:pPr marL="63500" indent="0">
              <a:buNone/>
            </a:pPr>
            <a:r>
              <a:rPr lang="pt-BR" dirty="0">
                <a:solidFill>
                  <a:schemeClr val="accent4">
                    <a:lumMod val="75000"/>
                  </a:schemeClr>
                </a:solidFill>
              </a:rPr>
              <a:t>5. Estudos de caso</a:t>
            </a:r>
          </a:p>
          <a:p>
            <a:pPr marL="63500" indent="0">
              <a:buNone/>
            </a:pPr>
            <a:r>
              <a:rPr lang="pt-BR" dirty="0">
                <a:solidFill>
                  <a:schemeClr val="accent4">
                    <a:lumMod val="75000"/>
                  </a:schemeClr>
                </a:solidFill>
              </a:rPr>
              <a:t>6. Contribuições externas e próximos passos</a:t>
            </a:r>
          </a:p>
        </p:txBody>
      </p:sp>
    </p:spTree>
    <p:extLst>
      <p:ext uri="{BB962C8B-B14F-4D97-AF65-F5344CB8AC3E}">
        <p14:creationId xmlns:p14="http://schemas.microsoft.com/office/powerpoint/2010/main" val="3115757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 Metodologia</a:t>
            </a:r>
          </a:p>
          <a:p>
            <a:pPr lvl="1"/>
            <a:r>
              <a:rPr lang="pt-BR" sz="1800" b="1" dirty="0"/>
              <a:t>3.1. Desenvolvimento de algoritmos</a:t>
            </a:r>
          </a:p>
          <a:p>
            <a:pPr lvl="1"/>
            <a:r>
              <a:rPr lang="pt-BR" sz="1800" b="1" dirty="0">
                <a:solidFill>
                  <a:schemeClr val="accent4">
                    <a:lumMod val="75000"/>
                  </a:schemeClr>
                </a:solidFill>
              </a:rPr>
              <a:t>3.2. Critérios gerais</a:t>
            </a:r>
          </a:p>
          <a:p>
            <a:pPr lvl="1"/>
            <a:r>
              <a:rPr lang="pt-BR" sz="1800" b="1" dirty="0">
                <a:solidFill>
                  <a:schemeClr val="accent4">
                    <a:lumMod val="75000"/>
                  </a:schemeClr>
                </a:solidFill>
              </a:rPr>
              <a:t>3.3. Meio ambiente</a:t>
            </a:r>
          </a:p>
          <a:p>
            <a:pPr lvl="1"/>
            <a:r>
              <a:rPr lang="pt-BR" sz="1800" b="1" dirty="0">
                <a:solidFill>
                  <a:schemeClr val="accent4">
                    <a:lumMod val="75000"/>
                  </a:schemeClr>
                </a:solidFill>
              </a:rPr>
              <a:t>3.4. Arranjos de Engenharia</a:t>
            </a:r>
          </a:p>
        </p:txBody>
      </p:sp>
    </p:spTree>
    <p:extLst>
      <p:ext uri="{BB962C8B-B14F-4D97-AF65-F5344CB8AC3E}">
        <p14:creationId xmlns:p14="http://schemas.microsoft.com/office/powerpoint/2010/main" val="3075601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Varredura de uma área selecionada buscando os locais que minimizam os custos</a:t>
            </a:r>
          </a:p>
          <a:p>
            <a:r>
              <a:rPr lang="pt-BR" dirty="0"/>
              <a:t>Duas modalidades: circuito fechado e reservatório de jusante existente</a:t>
            </a:r>
          </a:p>
          <a:p>
            <a:r>
              <a:rPr lang="pt-BR" dirty="0"/>
              <a:t>Parâmetros de screening:</a:t>
            </a:r>
          </a:p>
          <a:p>
            <a:pPr lvl="1"/>
            <a:r>
              <a:rPr lang="pt-BR" dirty="0"/>
              <a:t>Capacidade da usina (potência + tempo de geração)</a:t>
            </a:r>
          </a:p>
          <a:p>
            <a:pPr lvl="1"/>
            <a:r>
              <a:rPr lang="pt-BR" dirty="0"/>
              <a:t>Área de busca e espaçamento (resolução de busca)</a:t>
            </a:r>
          </a:p>
          <a:p>
            <a:pPr lvl="1"/>
            <a:r>
              <a:rPr lang="pt-BR" dirty="0"/>
              <a:t>Restrições (declividade, altura de queda, custo máximo)</a:t>
            </a:r>
          </a:p>
          <a:p>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24</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Algoritmos de “screening” de locais candidatos</a:t>
            </a:r>
            <a:endParaRPr lang="pt-BR" dirty="0">
              <a:solidFill>
                <a:srgbClr val="FF0000"/>
              </a:solidFill>
            </a:endParaRPr>
          </a:p>
        </p:txBody>
      </p:sp>
    </p:spTree>
    <p:extLst>
      <p:ext uri="{BB962C8B-B14F-4D97-AF65-F5344CB8AC3E}">
        <p14:creationId xmlns:p14="http://schemas.microsoft.com/office/powerpoint/2010/main" val="850362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2FD74-7DA7-4BF3-AD11-007C974B5C1D}"/>
              </a:ext>
            </a:extLst>
          </p:cNvPr>
          <p:cNvSpPr>
            <a:spLocks noGrp="1"/>
          </p:cNvSpPr>
          <p:nvPr>
            <p:ph type="title"/>
          </p:nvPr>
        </p:nvSpPr>
        <p:spPr/>
        <p:txBody>
          <a:bodyPr/>
          <a:lstStyle/>
          <a:p>
            <a:r>
              <a:rPr lang="pt-BR" dirty="0"/>
              <a:t>Área de busca</a:t>
            </a:r>
          </a:p>
        </p:txBody>
      </p:sp>
      <p:sp>
        <p:nvSpPr>
          <p:cNvPr id="3" name="Content Placeholder 2">
            <a:extLst>
              <a:ext uri="{FF2B5EF4-FFF2-40B4-BE49-F238E27FC236}">
                <a16:creationId xmlns:a16="http://schemas.microsoft.com/office/drawing/2014/main" id="{3E0C4199-8C2A-43F5-9C5B-593392C7419C}"/>
              </a:ext>
            </a:extLst>
          </p:cNvPr>
          <p:cNvSpPr>
            <a:spLocks noGrp="1"/>
          </p:cNvSpPr>
          <p:nvPr>
            <p:ph idx="1"/>
          </p:nvPr>
        </p:nvSpPr>
        <p:spPr>
          <a:xfrm>
            <a:off x="381000" y="1068388"/>
            <a:ext cx="11353800" cy="1430011"/>
          </a:xfrm>
        </p:spPr>
        <p:txBody>
          <a:bodyPr/>
          <a:lstStyle/>
          <a:p>
            <a:r>
              <a:rPr lang="pt-BR" dirty="0"/>
              <a:t>Área de busca e espaçamento definem os pontos a serem analisados</a:t>
            </a:r>
          </a:p>
          <a:p>
            <a:r>
              <a:rPr lang="pt-BR" dirty="0"/>
              <a:t>Cada ponto será tratado como um ponto no interior de um dos reservatórios da usina</a:t>
            </a:r>
          </a:p>
        </p:txBody>
      </p:sp>
      <p:sp>
        <p:nvSpPr>
          <p:cNvPr id="4" name="Slide Number Placeholder 3">
            <a:extLst>
              <a:ext uri="{FF2B5EF4-FFF2-40B4-BE49-F238E27FC236}">
                <a16:creationId xmlns:a16="http://schemas.microsoft.com/office/drawing/2014/main" id="{96A6CB14-5095-4537-93E2-7C4437DB9802}"/>
              </a:ext>
            </a:extLst>
          </p:cNvPr>
          <p:cNvSpPr>
            <a:spLocks noGrp="1"/>
          </p:cNvSpPr>
          <p:nvPr>
            <p:ph type="sldNum" sz="quarter" idx="10"/>
          </p:nvPr>
        </p:nvSpPr>
        <p:spPr/>
        <p:txBody>
          <a:bodyPr/>
          <a:lstStyle/>
          <a:p>
            <a:pPr>
              <a:defRPr/>
            </a:pPr>
            <a:fld id="{66444DCD-DD8C-49E0-BC11-9AAD323B4E7F}" type="slidenum">
              <a:rPr lang="pt-BR" noProof="0" smtClean="0"/>
              <a:pPr>
                <a:defRPr/>
              </a:pPr>
              <a:t>25</a:t>
            </a:fld>
            <a:endParaRPr lang="pt-BR" noProof="0"/>
          </a:p>
        </p:txBody>
      </p:sp>
      <p:grpSp>
        <p:nvGrpSpPr>
          <p:cNvPr id="65" name="Group 64">
            <a:extLst>
              <a:ext uri="{FF2B5EF4-FFF2-40B4-BE49-F238E27FC236}">
                <a16:creationId xmlns:a16="http://schemas.microsoft.com/office/drawing/2014/main" id="{B17E9DAD-7EE9-4A44-8494-EA2D2AB8D9EA}"/>
              </a:ext>
            </a:extLst>
          </p:cNvPr>
          <p:cNvGrpSpPr/>
          <p:nvPr/>
        </p:nvGrpSpPr>
        <p:grpSpPr>
          <a:xfrm>
            <a:off x="3352800" y="3124200"/>
            <a:ext cx="4389790" cy="2605556"/>
            <a:chOff x="3824874" y="2771555"/>
            <a:chExt cx="4389790" cy="2605556"/>
          </a:xfrm>
        </p:grpSpPr>
        <p:sp>
          <p:nvSpPr>
            <p:cNvPr id="5" name="Freeform: Shape 4">
              <a:extLst>
                <a:ext uri="{FF2B5EF4-FFF2-40B4-BE49-F238E27FC236}">
                  <a16:creationId xmlns:a16="http://schemas.microsoft.com/office/drawing/2014/main" id="{CDAD66ED-4382-412C-810B-87CE6B3884E6}"/>
                </a:ext>
              </a:extLst>
            </p:cNvPr>
            <p:cNvSpPr/>
            <p:nvPr/>
          </p:nvSpPr>
          <p:spPr>
            <a:xfrm>
              <a:off x="3824874" y="2978249"/>
              <a:ext cx="4389790" cy="2398862"/>
            </a:xfrm>
            <a:custGeom>
              <a:avLst/>
              <a:gdLst>
                <a:gd name="connsiteX0" fmla="*/ 1513991 w 4389790"/>
                <a:gd name="connsiteY0" fmla="*/ 1390620 h 2398862"/>
                <a:gd name="connsiteX1" fmla="*/ 1411354 w 4389790"/>
                <a:gd name="connsiteY1" fmla="*/ 1978449 h 2398862"/>
                <a:gd name="connsiteX2" fmla="*/ 758211 w 4389790"/>
                <a:gd name="connsiteY2" fmla="*/ 2193053 h 2398862"/>
                <a:gd name="connsiteX3" fmla="*/ 49085 w 4389790"/>
                <a:gd name="connsiteY3" fmla="*/ 1875812 h 2398862"/>
                <a:gd name="connsiteX4" fmla="*/ 170383 w 4389790"/>
                <a:gd name="connsiteY4" fmla="*/ 961412 h 2398862"/>
                <a:gd name="connsiteX5" fmla="*/ 1047460 w 4389790"/>
                <a:gd name="connsiteY5" fmla="*/ 93665 h 2398862"/>
                <a:gd name="connsiteX6" fmla="*/ 2447052 w 4389790"/>
                <a:gd name="connsiteY6" fmla="*/ 56342 h 2398862"/>
                <a:gd name="connsiteX7" fmla="*/ 3846644 w 4389790"/>
                <a:gd name="connsiteY7" fmla="*/ 382914 h 2398862"/>
                <a:gd name="connsiteX8" fmla="*/ 4387819 w 4389790"/>
                <a:gd name="connsiteY8" fmla="*/ 1633216 h 2398862"/>
                <a:gd name="connsiteX9" fmla="*/ 3986603 w 4389790"/>
                <a:gd name="connsiteY9" fmla="*/ 2333012 h 2398862"/>
                <a:gd name="connsiteX10" fmla="*/ 2960236 w 4389790"/>
                <a:gd name="connsiteY10" fmla="*/ 2258367 h 2398862"/>
                <a:gd name="connsiteX11" fmla="*/ 2782954 w 4389790"/>
                <a:gd name="connsiteY11" fmla="*/ 1353298 h 2398862"/>
                <a:gd name="connsiteX12" fmla="*/ 2232448 w 4389790"/>
                <a:gd name="connsiteY12" fmla="*/ 952081 h 2398862"/>
                <a:gd name="connsiteX13" fmla="*/ 1560644 w 4389790"/>
                <a:gd name="connsiteY13" fmla="*/ 1213338 h 2398862"/>
                <a:gd name="connsiteX14" fmla="*/ 1513991 w 4389790"/>
                <a:gd name="connsiteY14" fmla="*/ 1390620 h 239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89790" h="2398862">
                  <a:moveTo>
                    <a:pt x="1513991" y="1390620"/>
                  </a:moveTo>
                  <a:cubicBezTo>
                    <a:pt x="1489109" y="1518138"/>
                    <a:pt x="1537317" y="1844710"/>
                    <a:pt x="1411354" y="1978449"/>
                  </a:cubicBezTo>
                  <a:cubicBezTo>
                    <a:pt x="1285391" y="2112188"/>
                    <a:pt x="985256" y="2210159"/>
                    <a:pt x="758211" y="2193053"/>
                  </a:cubicBezTo>
                  <a:cubicBezTo>
                    <a:pt x="531166" y="2175947"/>
                    <a:pt x="147056" y="2081086"/>
                    <a:pt x="49085" y="1875812"/>
                  </a:cubicBezTo>
                  <a:cubicBezTo>
                    <a:pt x="-48886" y="1670539"/>
                    <a:pt x="3987" y="1258436"/>
                    <a:pt x="170383" y="961412"/>
                  </a:cubicBezTo>
                  <a:cubicBezTo>
                    <a:pt x="336779" y="664388"/>
                    <a:pt x="668015" y="244510"/>
                    <a:pt x="1047460" y="93665"/>
                  </a:cubicBezTo>
                  <a:cubicBezTo>
                    <a:pt x="1426905" y="-57180"/>
                    <a:pt x="1980521" y="8134"/>
                    <a:pt x="2447052" y="56342"/>
                  </a:cubicBezTo>
                  <a:cubicBezTo>
                    <a:pt x="2913583" y="104550"/>
                    <a:pt x="3523183" y="120102"/>
                    <a:pt x="3846644" y="382914"/>
                  </a:cubicBezTo>
                  <a:cubicBezTo>
                    <a:pt x="4170105" y="645726"/>
                    <a:pt x="4364493" y="1308200"/>
                    <a:pt x="4387819" y="1633216"/>
                  </a:cubicBezTo>
                  <a:cubicBezTo>
                    <a:pt x="4411145" y="1958232"/>
                    <a:pt x="4224533" y="2228820"/>
                    <a:pt x="3986603" y="2333012"/>
                  </a:cubicBezTo>
                  <a:cubicBezTo>
                    <a:pt x="3748673" y="2437204"/>
                    <a:pt x="3160844" y="2421653"/>
                    <a:pt x="2960236" y="2258367"/>
                  </a:cubicBezTo>
                  <a:cubicBezTo>
                    <a:pt x="2759628" y="2095081"/>
                    <a:pt x="2904252" y="1571012"/>
                    <a:pt x="2782954" y="1353298"/>
                  </a:cubicBezTo>
                  <a:cubicBezTo>
                    <a:pt x="2661656" y="1135584"/>
                    <a:pt x="2436166" y="975408"/>
                    <a:pt x="2232448" y="952081"/>
                  </a:cubicBezTo>
                  <a:cubicBezTo>
                    <a:pt x="2028730" y="928754"/>
                    <a:pt x="1677277" y="1144914"/>
                    <a:pt x="1560644" y="1213338"/>
                  </a:cubicBezTo>
                  <a:cubicBezTo>
                    <a:pt x="1444011" y="1281762"/>
                    <a:pt x="1538873" y="1263102"/>
                    <a:pt x="1513991" y="1390620"/>
                  </a:cubicBezTo>
                  <a:close/>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Oval 5">
              <a:extLst>
                <a:ext uri="{FF2B5EF4-FFF2-40B4-BE49-F238E27FC236}">
                  <a16:creationId xmlns:a16="http://schemas.microsoft.com/office/drawing/2014/main" id="{BE0FEC01-AEB2-4672-ABB1-5729DFBB76BE}"/>
                </a:ext>
              </a:extLst>
            </p:cNvPr>
            <p:cNvSpPr/>
            <p:nvPr/>
          </p:nvSpPr>
          <p:spPr>
            <a:xfrm>
              <a:off x="437964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AACF5328-9F3A-44DF-9008-7ABDF980E0A7}"/>
                </a:ext>
              </a:extLst>
            </p:cNvPr>
            <p:cNvSpPr/>
            <p:nvPr/>
          </p:nvSpPr>
          <p:spPr>
            <a:xfrm>
              <a:off x="473968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a:extLst>
                <a:ext uri="{FF2B5EF4-FFF2-40B4-BE49-F238E27FC236}">
                  <a16:creationId xmlns:a16="http://schemas.microsoft.com/office/drawing/2014/main" id="{B767562C-41B2-467E-8C18-09281CD58D6C}"/>
                </a:ext>
              </a:extLst>
            </p:cNvPr>
            <p:cNvSpPr/>
            <p:nvPr/>
          </p:nvSpPr>
          <p:spPr>
            <a:xfrm>
              <a:off x="509972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54596CF7-9C52-4867-8259-1863A338C0F8}"/>
                </a:ext>
              </a:extLst>
            </p:cNvPr>
            <p:cNvSpPr/>
            <p:nvPr/>
          </p:nvSpPr>
          <p:spPr>
            <a:xfrm>
              <a:off x="473968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22BCA7E6-E985-4F6A-A527-77635B260366}"/>
                </a:ext>
              </a:extLst>
            </p:cNvPr>
            <p:cNvSpPr/>
            <p:nvPr/>
          </p:nvSpPr>
          <p:spPr>
            <a:xfrm>
              <a:off x="509972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714F4863-76EF-4B97-9C4B-055551CADB12}"/>
                </a:ext>
              </a:extLst>
            </p:cNvPr>
            <p:cNvSpPr/>
            <p:nvPr/>
          </p:nvSpPr>
          <p:spPr>
            <a:xfrm>
              <a:off x="545976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04FF2510-A22B-4569-BC32-2142A54112D4}"/>
                </a:ext>
              </a:extLst>
            </p:cNvPr>
            <p:cNvSpPr/>
            <p:nvPr/>
          </p:nvSpPr>
          <p:spPr>
            <a:xfrm>
              <a:off x="581980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a:extLst>
                <a:ext uri="{FF2B5EF4-FFF2-40B4-BE49-F238E27FC236}">
                  <a16:creationId xmlns:a16="http://schemas.microsoft.com/office/drawing/2014/main" id="{4C7901C5-0E53-410B-A228-9B76404245B3}"/>
                </a:ext>
              </a:extLst>
            </p:cNvPr>
            <p:cNvSpPr/>
            <p:nvPr/>
          </p:nvSpPr>
          <p:spPr>
            <a:xfrm>
              <a:off x="545976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7B125198-AC22-4E44-AF07-E4836D089A0E}"/>
                </a:ext>
              </a:extLst>
            </p:cNvPr>
            <p:cNvSpPr/>
            <p:nvPr/>
          </p:nvSpPr>
          <p:spPr>
            <a:xfrm>
              <a:off x="581980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E89462AB-430B-4151-8AF8-CC5ED9A66C8A}"/>
                </a:ext>
              </a:extLst>
            </p:cNvPr>
            <p:cNvSpPr/>
            <p:nvPr/>
          </p:nvSpPr>
          <p:spPr>
            <a:xfrm>
              <a:off x="617984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C7342804-A08F-4623-BBD2-2CF68FC6A5D1}"/>
                </a:ext>
              </a:extLst>
            </p:cNvPr>
            <p:cNvSpPr/>
            <p:nvPr/>
          </p:nvSpPr>
          <p:spPr>
            <a:xfrm>
              <a:off x="653988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54FD9ACE-BD8A-40C3-8639-F236BDEA5CDC}"/>
                </a:ext>
              </a:extLst>
            </p:cNvPr>
            <p:cNvSpPr/>
            <p:nvPr/>
          </p:nvSpPr>
          <p:spPr>
            <a:xfrm>
              <a:off x="617984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8C13B5F1-1344-4623-9612-14D40E8B5530}"/>
                </a:ext>
              </a:extLst>
            </p:cNvPr>
            <p:cNvSpPr/>
            <p:nvPr/>
          </p:nvSpPr>
          <p:spPr>
            <a:xfrm>
              <a:off x="653988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51707320-394B-4D7F-AB7C-9226B1BAF79F}"/>
                </a:ext>
              </a:extLst>
            </p:cNvPr>
            <p:cNvSpPr/>
            <p:nvPr/>
          </p:nvSpPr>
          <p:spPr>
            <a:xfrm>
              <a:off x="6899920" y="3118859"/>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a:extLst>
                <a:ext uri="{FF2B5EF4-FFF2-40B4-BE49-F238E27FC236}">
                  <a16:creationId xmlns:a16="http://schemas.microsoft.com/office/drawing/2014/main" id="{F69A8C82-74A3-4A3A-BA46-0A0B8831BDC4}"/>
                </a:ext>
              </a:extLst>
            </p:cNvPr>
            <p:cNvSpPr/>
            <p:nvPr/>
          </p:nvSpPr>
          <p:spPr>
            <a:xfrm>
              <a:off x="689992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a:extLst>
                <a:ext uri="{FF2B5EF4-FFF2-40B4-BE49-F238E27FC236}">
                  <a16:creationId xmlns:a16="http://schemas.microsoft.com/office/drawing/2014/main" id="{89546581-B92D-4FB6-9AA8-EDF22217387F}"/>
                </a:ext>
              </a:extLst>
            </p:cNvPr>
            <p:cNvSpPr/>
            <p:nvPr/>
          </p:nvSpPr>
          <p:spPr>
            <a:xfrm>
              <a:off x="725996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a:extLst>
                <a:ext uri="{FF2B5EF4-FFF2-40B4-BE49-F238E27FC236}">
                  <a16:creationId xmlns:a16="http://schemas.microsoft.com/office/drawing/2014/main" id="{FFB61315-A748-446B-9AA9-52227EAF09EA}"/>
                </a:ext>
              </a:extLst>
            </p:cNvPr>
            <p:cNvSpPr/>
            <p:nvPr/>
          </p:nvSpPr>
          <p:spPr>
            <a:xfrm>
              <a:off x="7620000" y="34576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a:extLst>
                <a:ext uri="{FF2B5EF4-FFF2-40B4-BE49-F238E27FC236}">
                  <a16:creationId xmlns:a16="http://schemas.microsoft.com/office/drawing/2014/main" id="{8C1C0FD7-2C4C-4312-91D2-6B508FB87815}"/>
                </a:ext>
              </a:extLst>
            </p:cNvPr>
            <p:cNvSpPr/>
            <p:nvPr/>
          </p:nvSpPr>
          <p:spPr>
            <a:xfrm>
              <a:off x="437964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4ACCA355-590B-44A5-8A0C-177162E75CF6}"/>
                </a:ext>
              </a:extLst>
            </p:cNvPr>
            <p:cNvSpPr/>
            <p:nvPr/>
          </p:nvSpPr>
          <p:spPr>
            <a:xfrm>
              <a:off x="473968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F2AAFA04-BD3A-48C1-8FEF-CA4DD9953754}"/>
                </a:ext>
              </a:extLst>
            </p:cNvPr>
            <p:cNvSpPr/>
            <p:nvPr/>
          </p:nvSpPr>
          <p:spPr>
            <a:xfrm>
              <a:off x="509972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a:extLst>
                <a:ext uri="{FF2B5EF4-FFF2-40B4-BE49-F238E27FC236}">
                  <a16:creationId xmlns:a16="http://schemas.microsoft.com/office/drawing/2014/main" id="{1091C891-C161-4F40-B06B-0A9CB26EA856}"/>
                </a:ext>
              </a:extLst>
            </p:cNvPr>
            <p:cNvSpPr/>
            <p:nvPr/>
          </p:nvSpPr>
          <p:spPr>
            <a:xfrm>
              <a:off x="545976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a:extLst>
                <a:ext uri="{FF2B5EF4-FFF2-40B4-BE49-F238E27FC236}">
                  <a16:creationId xmlns:a16="http://schemas.microsoft.com/office/drawing/2014/main" id="{1A2A847A-86F7-4444-BC96-7222E964B12D}"/>
                </a:ext>
              </a:extLst>
            </p:cNvPr>
            <p:cNvSpPr/>
            <p:nvPr/>
          </p:nvSpPr>
          <p:spPr>
            <a:xfrm>
              <a:off x="581980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a:extLst>
                <a:ext uri="{FF2B5EF4-FFF2-40B4-BE49-F238E27FC236}">
                  <a16:creationId xmlns:a16="http://schemas.microsoft.com/office/drawing/2014/main" id="{BDF28414-F256-4952-B2E4-785E021D6C0A}"/>
                </a:ext>
              </a:extLst>
            </p:cNvPr>
            <p:cNvSpPr/>
            <p:nvPr/>
          </p:nvSpPr>
          <p:spPr>
            <a:xfrm>
              <a:off x="617984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a:extLst>
                <a:ext uri="{FF2B5EF4-FFF2-40B4-BE49-F238E27FC236}">
                  <a16:creationId xmlns:a16="http://schemas.microsoft.com/office/drawing/2014/main" id="{9733F738-FB6D-47EA-869E-BA7C50D4DC3C}"/>
                </a:ext>
              </a:extLst>
            </p:cNvPr>
            <p:cNvSpPr/>
            <p:nvPr/>
          </p:nvSpPr>
          <p:spPr>
            <a:xfrm>
              <a:off x="653988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a:extLst>
                <a:ext uri="{FF2B5EF4-FFF2-40B4-BE49-F238E27FC236}">
                  <a16:creationId xmlns:a16="http://schemas.microsoft.com/office/drawing/2014/main" id="{1E5D1288-9333-493F-994D-77BC5856158A}"/>
                </a:ext>
              </a:extLst>
            </p:cNvPr>
            <p:cNvSpPr/>
            <p:nvPr/>
          </p:nvSpPr>
          <p:spPr>
            <a:xfrm>
              <a:off x="689992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a:extLst>
                <a:ext uri="{FF2B5EF4-FFF2-40B4-BE49-F238E27FC236}">
                  <a16:creationId xmlns:a16="http://schemas.microsoft.com/office/drawing/2014/main" id="{B3796EF2-4EC2-4BA6-864B-9C52BFC17ED0}"/>
                </a:ext>
              </a:extLst>
            </p:cNvPr>
            <p:cNvSpPr/>
            <p:nvPr/>
          </p:nvSpPr>
          <p:spPr>
            <a:xfrm>
              <a:off x="725996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a:extLst>
                <a:ext uri="{FF2B5EF4-FFF2-40B4-BE49-F238E27FC236}">
                  <a16:creationId xmlns:a16="http://schemas.microsoft.com/office/drawing/2014/main" id="{9D40A414-D5A3-4C3E-BA25-D8C7BF01FDA3}"/>
                </a:ext>
              </a:extLst>
            </p:cNvPr>
            <p:cNvSpPr/>
            <p:nvPr/>
          </p:nvSpPr>
          <p:spPr>
            <a:xfrm>
              <a:off x="7620000" y="381764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a:extLst>
                <a:ext uri="{FF2B5EF4-FFF2-40B4-BE49-F238E27FC236}">
                  <a16:creationId xmlns:a16="http://schemas.microsoft.com/office/drawing/2014/main" id="{DAB049C2-43BF-4D5B-AE75-DB598FEB2A9D}"/>
                </a:ext>
              </a:extLst>
            </p:cNvPr>
            <p:cNvSpPr/>
            <p:nvPr/>
          </p:nvSpPr>
          <p:spPr>
            <a:xfrm>
              <a:off x="401960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a:extLst>
                <a:ext uri="{FF2B5EF4-FFF2-40B4-BE49-F238E27FC236}">
                  <a16:creationId xmlns:a16="http://schemas.microsoft.com/office/drawing/2014/main" id="{487291FB-3805-452E-91E1-5C39A390FE11}"/>
                </a:ext>
              </a:extLst>
            </p:cNvPr>
            <p:cNvSpPr/>
            <p:nvPr/>
          </p:nvSpPr>
          <p:spPr>
            <a:xfrm>
              <a:off x="437964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a:extLst>
                <a:ext uri="{FF2B5EF4-FFF2-40B4-BE49-F238E27FC236}">
                  <a16:creationId xmlns:a16="http://schemas.microsoft.com/office/drawing/2014/main" id="{649BBDE9-3414-4768-995E-81D978D861DE}"/>
                </a:ext>
              </a:extLst>
            </p:cNvPr>
            <p:cNvSpPr/>
            <p:nvPr/>
          </p:nvSpPr>
          <p:spPr>
            <a:xfrm>
              <a:off x="473968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a:extLst>
                <a:ext uri="{FF2B5EF4-FFF2-40B4-BE49-F238E27FC236}">
                  <a16:creationId xmlns:a16="http://schemas.microsoft.com/office/drawing/2014/main" id="{15F7D120-2449-43D1-AA86-C4D19262E1C0}"/>
                </a:ext>
              </a:extLst>
            </p:cNvPr>
            <p:cNvSpPr/>
            <p:nvPr/>
          </p:nvSpPr>
          <p:spPr>
            <a:xfrm>
              <a:off x="509972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a:extLst>
                <a:ext uri="{FF2B5EF4-FFF2-40B4-BE49-F238E27FC236}">
                  <a16:creationId xmlns:a16="http://schemas.microsoft.com/office/drawing/2014/main" id="{A583ADC7-C448-46EA-A6B9-FB675A24A0E6}"/>
                </a:ext>
              </a:extLst>
            </p:cNvPr>
            <p:cNvSpPr/>
            <p:nvPr/>
          </p:nvSpPr>
          <p:spPr>
            <a:xfrm>
              <a:off x="653988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a:extLst>
                <a:ext uri="{FF2B5EF4-FFF2-40B4-BE49-F238E27FC236}">
                  <a16:creationId xmlns:a16="http://schemas.microsoft.com/office/drawing/2014/main" id="{1B68523F-FC8C-476F-94E4-FEE49BC8C32E}"/>
                </a:ext>
              </a:extLst>
            </p:cNvPr>
            <p:cNvSpPr/>
            <p:nvPr/>
          </p:nvSpPr>
          <p:spPr>
            <a:xfrm>
              <a:off x="689992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38">
              <a:extLst>
                <a:ext uri="{FF2B5EF4-FFF2-40B4-BE49-F238E27FC236}">
                  <a16:creationId xmlns:a16="http://schemas.microsoft.com/office/drawing/2014/main" id="{690E7A6F-F003-486F-9084-09496F736C38}"/>
                </a:ext>
              </a:extLst>
            </p:cNvPr>
            <p:cNvSpPr/>
            <p:nvPr/>
          </p:nvSpPr>
          <p:spPr>
            <a:xfrm>
              <a:off x="725996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39">
              <a:extLst>
                <a:ext uri="{FF2B5EF4-FFF2-40B4-BE49-F238E27FC236}">
                  <a16:creationId xmlns:a16="http://schemas.microsoft.com/office/drawing/2014/main" id="{6FF157B8-1A82-4FA9-93F9-51119069B4E2}"/>
                </a:ext>
              </a:extLst>
            </p:cNvPr>
            <p:cNvSpPr/>
            <p:nvPr/>
          </p:nvSpPr>
          <p:spPr>
            <a:xfrm>
              <a:off x="762000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40">
              <a:extLst>
                <a:ext uri="{FF2B5EF4-FFF2-40B4-BE49-F238E27FC236}">
                  <a16:creationId xmlns:a16="http://schemas.microsoft.com/office/drawing/2014/main" id="{4870B144-FFD7-4379-A463-D512FC4FD271}"/>
                </a:ext>
              </a:extLst>
            </p:cNvPr>
            <p:cNvSpPr/>
            <p:nvPr/>
          </p:nvSpPr>
          <p:spPr>
            <a:xfrm>
              <a:off x="7980040" y="417768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Oval 41">
              <a:extLst>
                <a:ext uri="{FF2B5EF4-FFF2-40B4-BE49-F238E27FC236}">
                  <a16:creationId xmlns:a16="http://schemas.microsoft.com/office/drawing/2014/main" id="{10A7054A-26B2-4164-9BB6-B6CEBF4736E0}"/>
                </a:ext>
              </a:extLst>
            </p:cNvPr>
            <p:cNvSpPr/>
            <p:nvPr/>
          </p:nvSpPr>
          <p:spPr>
            <a:xfrm>
              <a:off x="401960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Oval 42">
              <a:extLst>
                <a:ext uri="{FF2B5EF4-FFF2-40B4-BE49-F238E27FC236}">
                  <a16:creationId xmlns:a16="http://schemas.microsoft.com/office/drawing/2014/main" id="{4EFBC90E-A1B2-441D-90F4-291ADDD3044A}"/>
                </a:ext>
              </a:extLst>
            </p:cNvPr>
            <p:cNvSpPr/>
            <p:nvPr/>
          </p:nvSpPr>
          <p:spPr>
            <a:xfrm>
              <a:off x="437964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Oval 43">
              <a:extLst>
                <a:ext uri="{FF2B5EF4-FFF2-40B4-BE49-F238E27FC236}">
                  <a16:creationId xmlns:a16="http://schemas.microsoft.com/office/drawing/2014/main" id="{C8ED41BD-A08C-4085-BFB1-2BC86D082BB0}"/>
                </a:ext>
              </a:extLst>
            </p:cNvPr>
            <p:cNvSpPr/>
            <p:nvPr/>
          </p:nvSpPr>
          <p:spPr>
            <a:xfrm>
              <a:off x="473968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Oval 44">
              <a:extLst>
                <a:ext uri="{FF2B5EF4-FFF2-40B4-BE49-F238E27FC236}">
                  <a16:creationId xmlns:a16="http://schemas.microsoft.com/office/drawing/2014/main" id="{C215D00E-B416-4702-B0CB-522FBCE9D8A9}"/>
                </a:ext>
              </a:extLst>
            </p:cNvPr>
            <p:cNvSpPr/>
            <p:nvPr/>
          </p:nvSpPr>
          <p:spPr>
            <a:xfrm>
              <a:off x="509972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Oval 45">
              <a:extLst>
                <a:ext uri="{FF2B5EF4-FFF2-40B4-BE49-F238E27FC236}">
                  <a16:creationId xmlns:a16="http://schemas.microsoft.com/office/drawing/2014/main" id="{21FE3665-1660-4267-94E9-A18D53D00C0C}"/>
                </a:ext>
              </a:extLst>
            </p:cNvPr>
            <p:cNvSpPr/>
            <p:nvPr/>
          </p:nvSpPr>
          <p:spPr>
            <a:xfrm>
              <a:off x="689992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a:extLst>
                <a:ext uri="{FF2B5EF4-FFF2-40B4-BE49-F238E27FC236}">
                  <a16:creationId xmlns:a16="http://schemas.microsoft.com/office/drawing/2014/main" id="{7FFFF4BC-3604-4675-AFA8-797C235DA182}"/>
                </a:ext>
              </a:extLst>
            </p:cNvPr>
            <p:cNvSpPr/>
            <p:nvPr/>
          </p:nvSpPr>
          <p:spPr>
            <a:xfrm>
              <a:off x="725996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a:extLst>
                <a:ext uri="{FF2B5EF4-FFF2-40B4-BE49-F238E27FC236}">
                  <a16:creationId xmlns:a16="http://schemas.microsoft.com/office/drawing/2014/main" id="{61BA86F9-12E1-4F5A-89C8-3B5B2982279A}"/>
                </a:ext>
              </a:extLst>
            </p:cNvPr>
            <p:cNvSpPr/>
            <p:nvPr/>
          </p:nvSpPr>
          <p:spPr>
            <a:xfrm>
              <a:off x="762000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a:extLst>
                <a:ext uri="{FF2B5EF4-FFF2-40B4-BE49-F238E27FC236}">
                  <a16:creationId xmlns:a16="http://schemas.microsoft.com/office/drawing/2014/main" id="{FCF72AFA-4161-4619-B239-954153CE7844}"/>
                </a:ext>
              </a:extLst>
            </p:cNvPr>
            <p:cNvSpPr/>
            <p:nvPr/>
          </p:nvSpPr>
          <p:spPr>
            <a:xfrm>
              <a:off x="7980040" y="453772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Oval 49">
              <a:extLst>
                <a:ext uri="{FF2B5EF4-FFF2-40B4-BE49-F238E27FC236}">
                  <a16:creationId xmlns:a16="http://schemas.microsoft.com/office/drawing/2014/main" id="{BBCA845F-711C-47E6-B4E0-C3B8F0DDB149}"/>
                </a:ext>
              </a:extLst>
            </p:cNvPr>
            <p:cNvSpPr/>
            <p:nvPr/>
          </p:nvSpPr>
          <p:spPr>
            <a:xfrm>
              <a:off x="401960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50">
              <a:extLst>
                <a:ext uri="{FF2B5EF4-FFF2-40B4-BE49-F238E27FC236}">
                  <a16:creationId xmlns:a16="http://schemas.microsoft.com/office/drawing/2014/main" id="{09B51213-A1BC-4F74-9291-666E9942F1C0}"/>
                </a:ext>
              </a:extLst>
            </p:cNvPr>
            <p:cNvSpPr/>
            <p:nvPr/>
          </p:nvSpPr>
          <p:spPr>
            <a:xfrm>
              <a:off x="437964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Oval 51">
              <a:extLst>
                <a:ext uri="{FF2B5EF4-FFF2-40B4-BE49-F238E27FC236}">
                  <a16:creationId xmlns:a16="http://schemas.microsoft.com/office/drawing/2014/main" id="{F6334519-CB81-4A37-9D2C-3B490F40B186}"/>
                </a:ext>
              </a:extLst>
            </p:cNvPr>
            <p:cNvSpPr/>
            <p:nvPr/>
          </p:nvSpPr>
          <p:spPr>
            <a:xfrm>
              <a:off x="473968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52">
              <a:extLst>
                <a:ext uri="{FF2B5EF4-FFF2-40B4-BE49-F238E27FC236}">
                  <a16:creationId xmlns:a16="http://schemas.microsoft.com/office/drawing/2014/main" id="{C3120FAC-6458-48CD-8726-75149907FD97}"/>
                </a:ext>
              </a:extLst>
            </p:cNvPr>
            <p:cNvSpPr/>
            <p:nvPr/>
          </p:nvSpPr>
          <p:spPr>
            <a:xfrm>
              <a:off x="509972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Oval 53">
              <a:extLst>
                <a:ext uri="{FF2B5EF4-FFF2-40B4-BE49-F238E27FC236}">
                  <a16:creationId xmlns:a16="http://schemas.microsoft.com/office/drawing/2014/main" id="{6D30EC1B-57DF-4DAD-A056-292C1FBD4AB3}"/>
                </a:ext>
              </a:extLst>
            </p:cNvPr>
            <p:cNvSpPr/>
            <p:nvPr/>
          </p:nvSpPr>
          <p:spPr>
            <a:xfrm>
              <a:off x="689992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a:extLst>
                <a:ext uri="{FF2B5EF4-FFF2-40B4-BE49-F238E27FC236}">
                  <a16:creationId xmlns:a16="http://schemas.microsoft.com/office/drawing/2014/main" id="{07563F60-7639-4BFC-B8B9-26B5421F9853}"/>
                </a:ext>
              </a:extLst>
            </p:cNvPr>
            <p:cNvSpPr/>
            <p:nvPr/>
          </p:nvSpPr>
          <p:spPr>
            <a:xfrm>
              <a:off x="725996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a:extLst>
                <a:ext uri="{FF2B5EF4-FFF2-40B4-BE49-F238E27FC236}">
                  <a16:creationId xmlns:a16="http://schemas.microsoft.com/office/drawing/2014/main" id="{2D832511-4B58-4EF1-9A8E-974D55EA0A5F}"/>
                </a:ext>
              </a:extLst>
            </p:cNvPr>
            <p:cNvSpPr/>
            <p:nvPr/>
          </p:nvSpPr>
          <p:spPr>
            <a:xfrm>
              <a:off x="762000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a:extLst>
                <a:ext uri="{FF2B5EF4-FFF2-40B4-BE49-F238E27FC236}">
                  <a16:creationId xmlns:a16="http://schemas.microsoft.com/office/drawing/2014/main" id="{2956DD5A-97AE-455B-A94D-C74363D839C2}"/>
                </a:ext>
              </a:extLst>
            </p:cNvPr>
            <p:cNvSpPr/>
            <p:nvPr/>
          </p:nvSpPr>
          <p:spPr>
            <a:xfrm>
              <a:off x="7980040" y="489776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a:extLst>
                <a:ext uri="{FF2B5EF4-FFF2-40B4-BE49-F238E27FC236}">
                  <a16:creationId xmlns:a16="http://schemas.microsoft.com/office/drawing/2014/main" id="{6C7E2CDE-F237-46E1-AA09-B05C7C818829}"/>
                </a:ext>
              </a:extLst>
            </p:cNvPr>
            <p:cNvSpPr/>
            <p:nvPr/>
          </p:nvSpPr>
          <p:spPr>
            <a:xfrm>
              <a:off x="7259960" y="52578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85220012-AD78-4E08-9F2F-A2EEBDFF0070}"/>
                </a:ext>
              </a:extLst>
            </p:cNvPr>
            <p:cNvSpPr/>
            <p:nvPr/>
          </p:nvSpPr>
          <p:spPr>
            <a:xfrm>
              <a:off x="7620000" y="5257800"/>
              <a:ext cx="93306" cy="9330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0" name="Straight Connector 59">
              <a:extLst>
                <a:ext uri="{FF2B5EF4-FFF2-40B4-BE49-F238E27FC236}">
                  <a16:creationId xmlns:a16="http://schemas.microsoft.com/office/drawing/2014/main" id="{0A476DC1-681F-4721-977D-6E5BFBFC3BCD}"/>
                </a:ext>
              </a:extLst>
            </p:cNvPr>
            <p:cNvCxnSpPr/>
            <p:nvPr/>
          </p:nvCxnSpPr>
          <p:spPr>
            <a:xfrm>
              <a:off x="5871845" y="3910947"/>
              <a:ext cx="0" cy="6734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0A309B0-D3DD-42AD-B8B8-42A8A1867077}"/>
                </a:ext>
              </a:extLst>
            </p:cNvPr>
            <p:cNvCxnSpPr/>
            <p:nvPr/>
          </p:nvCxnSpPr>
          <p:spPr>
            <a:xfrm>
              <a:off x="6220188" y="3910947"/>
              <a:ext cx="0" cy="67342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65D7D1B-FC15-40B1-B3DC-2999E2C3439C}"/>
                </a:ext>
              </a:extLst>
            </p:cNvPr>
            <p:cNvCxnSpPr/>
            <p:nvPr/>
          </p:nvCxnSpPr>
          <p:spPr>
            <a:xfrm>
              <a:off x="5866453" y="4536748"/>
              <a:ext cx="3600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D9C91A2-6EFD-46D2-9032-6ED96337F3C8}"/>
                </a:ext>
              </a:extLst>
            </p:cNvPr>
            <p:cNvSpPr txBox="1"/>
            <p:nvPr/>
          </p:nvSpPr>
          <p:spPr>
            <a:xfrm>
              <a:off x="5546069" y="4565243"/>
              <a:ext cx="1017138" cy="276999"/>
            </a:xfrm>
            <a:prstGeom prst="rect">
              <a:avLst/>
            </a:prstGeom>
            <a:noFill/>
          </p:spPr>
          <p:txBody>
            <a:bodyPr wrap="none" rtlCol="0">
              <a:spAutoFit/>
            </a:bodyPr>
            <a:lstStyle/>
            <a:p>
              <a:r>
                <a:rPr lang="pt-BR" sz="1200" i="1" dirty="0"/>
                <a:t>espaçamento</a:t>
              </a:r>
            </a:p>
          </p:txBody>
        </p:sp>
        <p:sp>
          <p:nvSpPr>
            <p:cNvPr id="64" name="TextBox 63">
              <a:extLst>
                <a:ext uri="{FF2B5EF4-FFF2-40B4-BE49-F238E27FC236}">
                  <a16:creationId xmlns:a16="http://schemas.microsoft.com/office/drawing/2014/main" id="{A7300F2B-573F-4A9E-815E-0CEFE35ACBB2}"/>
                </a:ext>
              </a:extLst>
            </p:cNvPr>
            <p:cNvSpPr txBox="1"/>
            <p:nvPr/>
          </p:nvSpPr>
          <p:spPr>
            <a:xfrm>
              <a:off x="6199413" y="2771555"/>
              <a:ext cx="1049326" cy="276999"/>
            </a:xfrm>
            <a:prstGeom prst="rect">
              <a:avLst/>
            </a:prstGeom>
            <a:noFill/>
          </p:spPr>
          <p:txBody>
            <a:bodyPr wrap="none" rtlCol="0">
              <a:spAutoFit/>
            </a:bodyPr>
            <a:lstStyle/>
            <a:p>
              <a:r>
                <a:rPr lang="pt-BR" sz="1200" i="1" dirty="0">
                  <a:solidFill>
                    <a:schemeClr val="accent1"/>
                  </a:solidFill>
                </a:rPr>
                <a:t>área de busca</a:t>
              </a:r>
            </a:p>
          </p:txBody>
        </p:sp>
      </p:grpSp>
    </p:spTree>
    <p:extLst>
      <p:ext uri="{BB962C8B-B14F-4D97-AF65-F5344CB8AC3E}">
        <p14:creationId xmlns:p14="http://schemas.microsoft.com/office/powerpoint/2010/main" val="3593303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B3E3-2C61-4B65-A47F-62C99B77ACE1}"/>
              </a:ext>
            </a:extLst>
          </p:cNvPr>
          <p:cNvSpPr>
            <a:spLocks noGrp="1"/>
          </p:cNvSpPr>
          <p:nvPr>
            <p:ph type="title"/>
          </p:nvPr>
        </p:nvSpPr>
        <p:spPr/>
        <p:txBody>
          <a:bodyPr/>
          <a:lstStyle/>
          <a:p>
            <a:r>
              <a:rPr lang="pt-BR" dirty="0"/>
              <a:t>Reservatório inferior existente</a:t>
            </a:r>
          </a:p>
        </p:txBody>
      </p:sp>
      <p:sp>
        <p:nvSpPr>
          <p:cNvPr id="3" name="Content Placeholder 2">
            <a:extLst>
              <a:ext uri="{FF2B5EF4-FFF2-40B4-BE49-F238E27FC236}">
                <a16:creationId xmlns:a16="http://schemas.microsoft.com/office/drawing/2014/main" id="{66623858-9986-420E-96B7-62166070C669}"/>
              </a:ext>
            </a:extLst>
          </p:cNvPr>
          <p:cNvSpPr>
            <a:spLocks noGrp="1"/>
          </p:cNvSpPr>
          <p:nvPr>
            <p:ph idx="1"/>
          </p:nvPr>
        </p:nvSpPr>
        <p:spPr>
          <a:xfrm>
            <a:off x="381000" y="1068388"/>
            <a:ext cx="11353800" cy="2454102"/>
          </a:xfrm>
        </p:spPr>
        <p:txBody>
          <a:bodyPr/>
          <a:lstStyle/>
          <a:p>
            <a:r>
              <a:rPr lang="pt-BR" dirty="0"/>
              <a:t>Para cada ponto na área de busca:</a:t>
            </a:r>
          </a:p>
          <a:p>
            <a:pPr lvl="1"/>
            <a:r>
              <a:rPr lang="pt-BR" dirty="0"/>
              <a:t>Baseado na altura de queda, estimar o volume necessário no reservatório superior</a:t>
            </a:r>
          </a:p>
          <a:p>
            <a:pPr lvl="1"/>
            <a:r>
              <a:rPr lang="pt-BR" dirty="0"/>
              <a:t>Estimar custos de: reservatório superior, circuito hidráulico, equipamentos, acesso e conexão</a:t>
            </a:r>
          </a:p>
          <a:p>
            <a:r>
              <a:rPr lang="pt-BR" dirty="0"/>
              <a:t>Ao final, considerar os melhores locais (pontos)</a:t>
            </a:r>
          </a:p>
        </p:txBody>
      </p:sp>
      <p:sp>
        <p:nvSpPr>
          <p:cNvPr id="4" name="Slide Number Placeholder 3">
            <a:extLst>
              <a:ext uri="{FF2B5EF4-FFF2-40B4-BE49-F238E27FC236}">
                <a16:creationId xmlns:a16="http://schemas.microsoft.com/office/drawing/2014/main" id="{BBBC75D4-A72F-41CD-94D5-0B29827D5A54}"/>
              </a:ext>
            </a:extLst>
          </p:cNvPr>
          <p:cNvSpPr>
            <a:spLocks noGrp="1"/>
          </p:cNvSpPr>
          <p:nvPr>
            <p:ph type="sldNum" sz="quarter" idx="10"/>
          </p:nvPr>
        </p:nvSpPr>
        <p:spPr/>
        <p:txBody>
          <a:bodyPr/>
          <a:lstStyle/>
          <a:p>
            <a:pPr>
              <a:defRPr/>
            </a:pPr>
            <a:fld id="{66444DCD-DD8C-49E0-BC11-9AAD323B4E7F}" type="slidenum">
              <a:rPr lang="pt-BR" noProof="0" smtClean="0"/>
              <a:pPr>
                <a:defRPr/>
              </a:pPr>
              <a:t>26</a:t>
            </a:fld>
            <a:endParaRPr lang="pt-BR" noProof="0"/>
          </a:p>
        </p:txBody>
      </p:sp>
      <p:grpSp>
        <p:nvGrpSpPr>
          <p:cNvPr id="47" name="Group 46">
            <a:extLst>
              <a:ext uri="{FF2B5EF4-FFF2-40B4-BE49-F238E27FC236}">
                <a16:creationId xmlns:a16="http://schemas.microsoft.com/office/drawing/2014/main" id="{48BD6970-9FAA-46C7-AE78-B79A73604E50}"/>
              </a:ext>
            </a:extLst>
          </p:cNvPr>
          <p:cNvGrpSpPr/>
          <p:nvPr/>
        </p:nvGrpSpPr>
        <p:grpSpPr>
          <a:xfrm>
            <a:off x="2657500" y="3962400"/>
            <a:ext cx="5954419" cy="2064739"/>
            <a:chOff x="2657500" y="3962400"/>
            <a:chExt cx="5954419" cy="2064739"/>
          </a:xfrm>
        </p:grpSpPr>
        <p:sp>
          <p:nvSpPr>
            <p:cNvPr id="42" name="Freeform: Shape 41">
              <a:extLst>
                <a:ext uri="{FF2B5EF4-FFF2-40B4-BE49-F238E27FC236}">
                  <a16:creationId xmlns:a16="http://schemas.microsoft.com/office/drawing/2014/main" id="{76946AFF-AAC3-482A-AB98-7B5C335DAEF5}"/>
                </a:ext>
              </a:extLst>
            </p:cNvPr>
            <p:cNvSpPr/>
            <p:nvPr/>
          </p:nvSpPr>
          <p:spPr bwMode="auto">
            <a:xfrm>
              <a:off x="3505730" y="4434177"/>
              <a:ext cx="458563" cy="581245"/>
            </a:xfrm>
            <a:custGeom>
              <a:avLst/>
              <a:gdLst>
                <a:gd name="connsiteX0" fmla="*/ 38320 w 458563"/>
                <a:gd name="connsiteY0" fmla="*/ 437685 h 581245"/>
                <a:gd name="connsiteX1" fmla="*/ 6423 w 458563"/>
                <a:gd name="connsiteY1" fmla="*/ 150606 h 581245"/>
                <a:gd name="connsiteX2" fmla="*/ 187176 w 458563"/>
                <a:gd name="connsiteY2" fmla="*/ 1750 h 581245"/>
                <a:gd name="connsiteX3" fmla="*/ 410460 w 458563"/>
                <a:gd name="connsiteY3" fmla="*/ 86810 h 581245"/>
                <a:gd name="connsiteX4" fmla="*/ 452990 w 458563"/>
                <a:gd name="connsiteY4" fmla="*/ 341992 h 581245"/>
                <a:gd name="connsiteX5" fmla="*/ 325399 w 458563"/>
                <a:gd name="connsiteY5" fmla="*/ 554643 h 581245"/>
                <a:gd name="connsiteX6" fmla="*/ 17055 w 458563"/>
                <a:gd name="connsiteY6" fmla="*/ 565275 h 581245"/>
                <a:gd name="connsiteX7" fmla="*/ 38320 w 458563"/>
                <a:gd name="connsiteY7" fmla="*/ 437685 h 58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563" h="581245">
                  <a:moveTo>
                    <a:pt x="38320" y="437685"/>
                  </a:moveTo>
                  <a:cubicBezTo>
                    <a:pt x="36548" y="368574"/>
                    <a:pt x="-18386" y="223262"/>
                    <a:pt x="6423" y="150606"/>
                  </a:cubicBezTo>
                  <a:cubicBezTo>
                    <a:pt x="31232" y="77950"/>
                    <a:pt x="119837" y="12383"/>
                    <a:pt x="187176" y="1750"/>
                  </a:cubicBezTo>
                  <a:cubicBezTo>
                    <a:pt x="254516" y="-8883"/>
                    <a:pt x="366158" y="30103"/>
                    <a:pt x="410460" y="86810"/>
                  </a:cubicBezTo>
                  <a:cubicBezTo>
                    <a:pt x="454762" y="143517"/>
                    <a:pt x="467167" y="264020"/>
                    <a:pt x="452990" y="341992"/>
                  </a:cubicBezTo>
                  <a:cubicBezTo>
                    <a:pt x="438813" y="419964"/>
                    <a:pt x="398055" y="517429"/>
                    <a:pt x="325399" y="554643"/>
                  </a:cubicBezTo>
                  <a:cubicBezTo>
                    <a:pt x="252743" y="591857"/>
                    <a:pt x="59585" y="584768"/>
                    <a:pt x="17055" y="565275"/>
                  </a:cubicBezTo>
                  <a:cubicBezTo>
                    <a:pt x="-25475" y="545782"/>
                    <a:pt x="40092" y="506796"/>
                    <a:pt x="38320" y="437685"/>
                  </a:cubicBezTo>
                  <a:close/>
                </a:path>
              </a:pathLst>
            </a:custGeom>
            <a:solidFill>
              <a:schemeClr val="accent3">
                <a:lumMod val="60000"/>
                <a:lumOff val="40000"/>
              </a:schemeClr>
            </a:solidFill>
            <a:ln w="19050" cap="flat" cmpd="sng" algn="ctr">
              <a:solidFill>
                <a:srgbClr val="FF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
          <p:nvSpPr>
            <p:cNvPr id="5" name="Freeform: Shape 4">
              <a:extLst>
                <a:ext uri="{FF2B5EF4-FFF2-40B4-BE49-F238E27FC236}">
                  <a16:creationId xmlns:a16="http://schemas.microsoft.com/office/drawing/2014/main" id="{0AF5AE88-687A-4345-A81D-013CEB419D0A}"/>
                </a:ext>
              </a:extLst>
            </p:cNvPr>
            <p:cNvSpPr/>
            <p:nvPr/>
          </p:nvSpPr>
          <p:spPr bwMode="auto">
            <a:xfrm>
              <a:off x="6400800" y="4119067"/>
              <a:ext cx="2211119" cy="1908072"/>
            </a:xfrm>
            <a:custGeom>
              <a:avLst/>
              <a:gdLst>
                <a:gd name="connsiteX0" fmla="*/ 15283 w 2211119"/>
                <a:gd name="connsiteY0" fmla="*/ 1405480 h 1908072"/>
                <a:gd name="connsiteX1" fmla="*/ 459166 w 2211119"/>
                <a:gd name="connsiteY1" fmla="*/ 47196 h 1908072"/>
                <a:gd name="connsiteX2" fmla="*/ 1426832 w 2211119"/>
                <a:gd name="connsiteY2" fmla="*/ 304649 h 1908072"/>
                <a:gd name="connsiteX3" fmla="*/ 1906226 w 2211119"/>
                <a:gd name="connsiteY3" fmla="*/ 242505 h 1908072"/>
                <a:gd name="connsiteX4" fmla="*/ 2163679 w 2211119"/>
                <a:gd name="connsiteY4" fmla="*/ 748532 h 1908072"/>
                <a:gd name="connsiteX5" fmla="*/ 2154801 w 2211119"/>
                <a:gd name="connsiteY5" fmla="*/ 1600788 h 1908072"/>
                <a:gd name="connsiteX6" fmla="*/ 1595508 w 2211119"/>
                <a:gd name="connsiteY6" fmla="*/ 1893752 h 1908072"/>
                <a:gd name="connsiteX7" fmla="*/ 1302545 w 2211119"/>
                <a:gd name="connsiteY7" fmla="*/ 1210171 h 1908072"/>
                <a:gd name="connsiteX8" fmla="*/ 965193 w 2211119"/>
                <a:gd name="connsiteY8" fmla="*/ 1148027 h 1908072"/>
                <a:gd name="connsiteX9" fmla="*/ 183958 w 2211119"/>
                <a:gd name="connsiteY9" fmla="*/ 1600788 h 1908072"/>
                <a:gd name="connsiteX10" fmla="*/ 15283 w 2211119"/>
                <a:gd name="connsiteY10" fmla="*/ 1405480 h 19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1119" h="1908072">
                  <a:moveTo>
                    <a:pt x="15283" y="1405480"/>
                  </a:moveTo>
                  <a:cubicBezTo>
                    <a:pt x="61151" y="1146548"/>
                    <a:pt x="223908" y="230668"/>
                    <a:pt x="459166" y="47196"/>
                  </a:cubicBezTo>
                  <a:cubicBezTo>
                    <a:pt x="694424" y="-136276"/>
                    <a:pt x="1185655" y="272098"/>
                    <a:pt x="1426832" y="304649"/>
                  </a:cubicBezTo>
                  <a:cubicBezTo>
                    <a:pt x="1668009" y="337200"/>
                    <a:pt x="1783418" y="168524"/>
                    <a:pt x="1906226" y="242505"/>
                  </a:cubicBezTo>
                  <a:cubicBezTo>
                    <a:pt x="2029034" y="316485"/>
                    <a:pt x="2122250" y="522151"/>
                    <a:pt x="2163679" y="748532"/>
                  </a:cubicBezTo>
                  <a:cubicBezTo>
                    <a:pt x="2205108" y="974913"/>
                    <a:pt x="2249496" y="1409918"/>
                    <a:pt x="2154801" y="1600788"/>
                  </a:cubicBezTo>
                  <a:cubicBezTo>
                    <a:pt x="2060106" y="1791658"/>
                    <a:pt x="1737551" y="1958855"/>
                    <a:pt x="1595508" y="1893752"/>
                  </a:cubicBezTo>
                  <a:cubicBezTo>
                    <a:pt x="1453465" y="1828649"/>
                    <a:pt x="1407597" y="1334458"/>
                    <a:pt x="1302545" y="1210171"/>
                  </a:cubicBezTo>
                  <a:cubicBezTo>
                    <a:pt x="1197493" y="1085884"/>
                    <a:pt x="1151624" y="1082924"/>
                    <a:pt x="965193" y="1148027"/>
                  </a:cubicBezTo>
                  <a:cubicBezTo>
                    <a:pt x="778762" y="1213130"/>
                    <a:pt x="340797" y="1563798"/>
                    <a:pt x="183958" y="1600788"/>
                  </a:cubicBezTo>
                  <a:cubicBezTo>
                    <a:pt x="27119" y="1637778"/>
                    <a:pt x="-30585" y="1664412"/>
                    <a:pt x="15283" y="1405480"/>
                  </a:cubicBezTo>
                  <a:close/>
                </a:path>
              </a:pathLst>
            </a:custGeom>
            <a:solidFill>
              <a:schemeClr val="accent3">
                <a:lumMod val="60000"/>
                <a:lumOff val="40000"/>
              </a:schemeClr>
            </a:solidFill>
            <a:ln w="2540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
          <p:nvSpPr>
            <p:cNvPr id="6" name="Oval 5">
              <a:extLst>
                <a:ext uri="{FF2B5EF4-FFF2-40B4-BE49-F238E27FC236}">
                  <a16:creationId xmlns:a16="http://schemas.microsoft.com/office/drawing/2014/main" id="{81B8D86B-2A32-45C6-857D-133910FA75E8}"/>
                </a:ext>
              </a:extLst>
            </p:cNvPr>
            <p:cNvSpPr/>
            <p:nvPr/>
          </p:nvSpPr>
          <p:spPr>
            <a:xfrm>
              <a:off x="265750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64C83C1F-B48D-4949-8535-2C3CA00AEA8B}"/>
                </a:ext>
              </a:extLst>
            </p:cNvPr>
            <p:cNvSpPr/>
            <p:nvPr/>
          </p:nvSpPr>
          <p:spPr>
            <a:xfrm>
              <a:off x="301754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a:extLst>
                <a:ext uri="{FF2B5EF4-FFF2-40B4-BE49-F238E27FC236}">
                  <a16:creationId xmlns:a16="http://schemas.microsoft.com/office/drawing/2014/main" id="{4989C10D-A274-4CD5-A4D4-AF652C3D6CB9}"/>
                </a:ext>
              </a:extLst>
            </p:cNvPr>
            <p:cNvSpPr/>
            <p:nvPr/>
          </p:nvSpPr>
          <p:spPr>
            <a:xfrm>
              <a:off x="337758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3EFAECF1-69B3-4912-AEB8-1F383E2D6804}"/>
                </a:ext>
              </a:extLst>
            </p:cNvPr>
            <p:cNvSpPr/>
            <p:nvPr/>
          </p:nvSpPr>
          <p:spPr>
            <a:xfrm>
              <a:off x="373762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D18B5D32-D3AF-4457-8CDF-E0629F30C110}"/>
                </a:ext>
              </a:extLst>
            </p:cNvPr>
            <p:cNvSpPr/>
            <p:nvPr/>
          </p:nvSpPr>
          <p:spPr>
            <a:xfrm>
              <a:off x="409766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D091A3A3-B78C-4F39-BB96-A946875E73F4}"/>
                </a:ext>
              </a:extLst>
            </p:cNvPr>
            <p:cNvSpPr/>
            <p:nvPr/>
          </p:nvSpPr>
          <p:spPr>
            <a:xfrm>
              <a:off x="4457700" y="3962400"/>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7601AE26-D0CD-429D-BBDD-A09ECCDCE2CE}"/>
                </a:ext>
              </a:extLst>
            </p:cNvPr>
            <p:cNvSpPr/>
            <p:nvPr/>
          </p:nvSpPr>
          <p:spPr>
            <a:xfrm>
              <a:off x="265750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a:extLst>
                <a:ext uri="{FF2B5EF4-FFF2-40B4-BE49-F238E27FC236}">
                  <a16:creationId xmlns:a16="http://schemas.microsoft.com/office/drawing/2014/main" id="{6B738FB1-8E11-4635-A429-184D6C031B5D}"/>
                </a:ext>
              </a:extLst>
            </p:cNvPr>
            <p:cNvSpPr/>
            <p:nvPr/>
          </p:nvSpPr>
          <p:spPr>
            <a:xfrm>
              <a:off x="301754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56CFF172-83BB-43EC-9F1A-C9EC817EEBE0}"/>
                </a:ext>
              </a:extLst>
            </p:cNvPr>
            <p:cNvSpPr/>
            <p:nvPr/>
          </p:nvSpPr>
          <p:spPr>
            <a:xfrm>
              <a:off x="337758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99479068-1627-44F2-9A4A-5B66B336AE35}"/>
                </a:ext>
              </a:extLst>
            </p:cNvPr>
            <p:cNvSpPr/>
            <p:nvPr/>
          </p:nvSpPr>
          <p:spPr>
            <a:xfrm>
              <a:off x="373762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2079D7B7-25FD-4534-B80A-EFBF986A0E19}"/>
                </a:ext>
              </a:extLst>
            </p:cNvPr>
            <p:cNvSpPr/>
            <p:nvPr/>
          </p:nvSpPr>
          <p:spPr>
            <a:xfrm>
              <a:off x="409766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182F6D99-437B-4410-A0A3-D0255F8EC53E}"/>
                </a:ext>
              </a:extLst>
            </p:cNvPr>
            <p:cNvSpPr/>
            <p:nvPr/>
          </p:nvSpPr>
          <p:spPr>
            <a:xfrm>
              <a:off x="4457700" y="431978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DE97E09C-C12C-4071-AB26-A68E3DFE4599}"/>
                </a:ext>
              </a:extLst>
            </p:cNvPr>
            <p:cNvSpPr/>
            <p:nvPr/>
          </p:nvSpPr>
          <p:spPr>
            <a:xfrm>
              <a:off x="265750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5A2F1296-F9AC-475B-826F-3D82BA6180AF}"/>
                </a:ext>
              </a:extLst>
            </p:cNvPr>
            <p:cNvSpPr/>
            <p:nvPr/>
          </p:nvSpPr>
          <p:spPr>
            <a:xfrm>
              <a:off x="301754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a:extLst>
                <a:ext uri="{FF2B5EF4-FFF2-40B4-BE49-F238E27FC236}">
                  <a16:creationId xmlns:a16="http://schemas.microsoft.com/office/drawing/2014/main" id="{D8C1F8D5-FAF5-4971-9DB0-A2F536E9B9CC}"/>
                </a:ext>
              </a:extLst>
            </p:cNvPr>
            <p:cNvSpPr/>
            <p:nvPr/>
          </p:nvSpPr>
          <p:spPr>
            <a:xfrm>
              <a:off x="337758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a:extLst>
                <a:ext uri="{FF2B5EF4-FFF2-40B4-BE49-F238E27FC236}">
                  <a16:creationId xmlns:a16="http://schemas.microsoft.com/office/drawing/2014/main" id="{F3D57A81-D46E-41C7-B7B1-D5829FF1CD73}"/>
                </a:ext>
              </a:extLst>
            </p:cNvPr>
            <p:cNvSpPr/>
            <p:nvPr/>
          </p:nvSpPr>
          <p:spPr>
            <a:xfrm>
              <a:off x="373762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a:extLst>
                <a:ext uri="{FF2B5EF4-FFF2-40B4-BE49-F238E27FC236}">
                  <a16:creationId xmlns:a16="http://schemas.microsoft.com/office/drawing/2014/main" id="{490BE42C-1ECD-42F1-91E5-C68E05830D0E}"/>
                </a:ext>
              </a:extLst>
            </p:cNvPr>
            <p:cNvSpPr/>
            <p:nvPr/>
          </p:nvSpPr>
          <p:spPr>
            <a:xfrm>
              <a:off x="409766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a:extLst>
                <a:ext uri="{FF2B5EF4-FFF2-40B4-BE49-F238E27FC236}">
                  <a16:creationId xmlns:a16="http://schemas.microsoft.com/office/drawing/2014/main" id="{12F6C69E-A4D8-4B90-AE59-AF2FBEBC108D}"/>
                </a:ext>
              </a:extLst>
            </p:cNvPr>
            <p:cNvSpPr/>
            <p:nvPr/>
          </p:nvSpPr>
          <p:spPr>
            <a:xfrm>
              <a:off x="4457700" y="470313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7C2B0F62-7A41-4412-BAB3-F3779770096B}"/>
                </a:ext>
              </a:extLst>
            </p:cNvPr>
            <p:cNvSpPr/>
            <p:nvPr/>
          </p:nvSpPr>
          <p:spPr>
            <a:xfrm>
              <a:off x="265750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D84C47B1-CBEE-46C3-9228-7540330337B1}"/>
                </a:ext>
              </a:extLst>
            </p:cNvPr>
            <p:cNvSpPr/>
            <p:nvPr/>
          </p:nvSpPr>
          <p:spPr>
            <a:xfrm>
              <a:off x="301754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a:extLst>
                <a:ext uri="{FF2B5EF4-FFF2-40B4-BE49-F238E27FC236}">
                  <a16:creationId xmlns:a16="http://schemas.microsoft.com/office/drawing/2014/main" id="{226C2F74-C5B9-4554-8A6C-9CDC13B38737}"/>
                </a:ext>
              </a:extLst>
            </p:cNvPr>
            <p:cNvSpPr/>
            <p:nvPr/>
          </p:nvSpPr>
          <p:spPr>
            <a:xfrm>
              <a:off x="337758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a:extLst>
                <a:ext uri="{FF2B5EF4-FFF2-40B4-BE49-F238E27FC236}">
                  <a16:creationId xmlns:a16="http://schemas.microsoft.com/office/drawing/2014/main" id="{3384799C-BFEF-4091-B3E0-CBE01A9784E5}"/>
                </a:ext>
              </a:extLst>
            </p:cNvPr>
            <p:cNvSpPr/>
            <p:nvPr/>
          </p:nvSpPr>
          <p:spPr>
            <a:xfrm>
              <a:off x="373762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a:extLst>
                <a:ext uri="{FF2B5EF4-FFF2-40B4-BE49-F238E27FC236}">
                  <a16:creationId xmlns:a16="http://schemas.microsoft.com/office/drawing/2014/main" id="{A544DB40-4A03-43A1-9A99-DD45A9D9E052}"/>
                </a:ext>
              </a:extLst>
            </p:cNvPr>
            <p:cNvSpPr/>
            <p:nvPr/>
          </p:nvSpPr>
          <p:spPr>
            <a:xfrm>
              <a:off x="409766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a:extLst>
                <a:ext uri="{FF2B5EF4-FFF2-40B4-BE49-F238E27FC236}">
                  <a16:creationId xmlns:a16="http://schemas.microsoft.com/office/drawing/2014/main" id="{7F9D5428-D29B-4A64-A4A8-A0F41C3950A3}"/>
                </a:ext>
              </a:extLst>
            </p:cNvPr>
            <p:cNvSpPr/>
            <p:nvPr/>
          </p:nvSpPr>
          <p:spPr>
            <a:xfrm>
              <a:off x="4457700" y="506052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a:extLst>
                <a:ext uri="{FF2B5EF4-FFF2-40B4-BE49-F238E27FC236}">
                  <a16:creationId xmlns:a16="http://schemas.microsoft.com/office/drawing/2014/main" id="{DA62952E-440B-465B-99F5-4808DF028449}"/>
                </a:ext>
              </a:extLst>
            </p:cNvPr>
            <p:cNvSpPr/>
            <p:nvPr/>
          </p:nvSpPr>
          <p:spPr>
            <a:xfrm>
              <a:off x="265750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a:extLst>
                <a:ext uri="{FF2B5EF4-FFF2-40B4-BE49-F238E27FC236}">
                  <a16:creationId xmlns:a16="http://schemas.microsoft.com/office/drawing/2014/main" id="{816E7EE6-BB3C-47EA-AEF5-A9117E8EF1B2}"/>
                </a:ext>
              </a:extLst>
            </p:cNvPr>
            <p:cNvSpPr/>
            <p:nvPr/>
          </p:nvSpPr>
          <p:spPr>
            <a:xfrm>
              <a:off x="301754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a:extLst>
                <a:ext uri="{FF2B5EF4-FFF2-40B4-BE49-F238E27FC236}">
                  <a16:creationId xmlns:a16="http://schemas.microsoft.com/office/drawing/2014/main" id="{BBD05D70-FBBD-4BEE-A024-C83157B3B52C}"/>
                </a:ext>
              </a:extLst>
            </p:cNvPr>
            <p:cNvSpPr/>
            <p:nvPr/>
          </p:nvSpPr>
          <p:spPr>
            <a:xfrm>
              <a:off x="337758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a:extLst>
                <a:ext uri="{FF2B5EF4-FFF2-40B4-BE49-F238E27FC236}">
                  <a16:creationId xmlns:a16="http://schemas.microsoft.com/office/drawing/2014/main" id="{E8925309-B387-42E0-B30B-C053C997B751}"/>
                </a:ext>
              </a:extLst>
            </p:cNvPr>
            <p:cNvSpPr/>
            <p:nvPr/>
          </p:nvSpPr>
          <p:spPr>
            <a:xfrm>
              <a:off x="373762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a:extLst>
                <a:ext uri="{FF2B5EF4-FFF2-40B4-BE49-F238E27FC236}">
                  <a16:creationId xmlns:a16="http://schemas.microsoft.com/office/drawing/2014/main" id="{56A78D7C-5495-4732-ADE5-F5A88A017565}"/>
                </a:ext>
              </a:extLst>
            </p:cNvPr>
            <p:cNvSpPr/>
            <p:nvPr/>
          </p:nvSpPr>
          <p:spPr>
            <a:xfrm>
              <a:off x="409766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a:extLst>
                <a:ext uri="{FF2B5EF4-FFF2-40B4-BE49-F238E27FC236}">
                  <a16:creationId xmlns:a16="http://schemas.microsoft.com/office/drawing/2014/main" id="{4B82C969-E7FE-4104-9322-61F25DA33F0B}"/>
                </a:ext>
              </a:extLst>
            </p:cNvPr>
            <p:cNvSpPr/>
            <p:nvPr/>
          </p:nvSpPr>
          <p:spPr>
            <a:xfrm>
              <a:off x="4457700" y="5438083"/>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a:extLst>
                <a:ext uri="{FF2B5EF4-FFF2-40B4-BE49-F238E27FC236}">
                  <a16:creationId xmlns:a16="http://schemas.microsoft.com/office/drawing/2014/main" id="{E3B3BA39-9BC2-49B2-8200-058BCADF8B53}"/>
                </a:ext>
              </a:extLst>
            </p:cNvPr>
            <p:cNvSpPr/>
            <p:nvPr/>
          </p:nvSpPr>
          <p:spPr>
            <a:xfrm>
              <a:off x="265750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a:extLst>
                <a:ext uri="{FF2B5EF4-FFF2-40B4-BE49-F238E27FC236}">
                  <a16:creationId xmlns:a16="http://schemas.microsoft.com/office/drawing/2014/main" id="{BA17AE4C-56BE-44E2-B72A-394BD3F919C5}"/>
                </a:ext>
              </a:extLst>
            </p:cNvPr>
            <p:cNvSpPr/>
            <p:nvPr/>
          </p:nvSpPr>
          <p:spPr>
            <a:xfrm>
              <a:off x="301754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a:extLst>
                <a:ext uri="{FF2B5EF4-FFF2-40B4-BE49-F238E27FC236}">
                  <a16:creationId xmlns:a16="http://schemas.microsoft.com/office/drawing/2014/main" id="{C209DC51-1D3D-4E0B-B2A3-75F4AD0AEF6C}"/>
                </a:ext>
              </a:extLst>
            </p:cNvPr>
            <p:cNvSpPr/>
            <p:nvPr/>
          </p:nvSpPr>
          <p:spPr>
            <a:xfrm>
              <a:off x="337758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38">
              <a:extLst>
                <a:ext uri="{FF2B5EF4-FFF2-40B4-BE49-F238E27FC236}">
                  <a16:creationId xmlns:a16="http://schemas.microsoft.com/office/drawing/2014/main" id="{9113930A-015F-4900-ADC6-063AF7BC1FEB}"/>
                </a:ext>
              </a:extLst>
            </p:cNvPr>
            <p:cNvSpPr/>
            <p:nvPr/>
          </p:nvSpPr>
          <p:spPr>
            <a:xfrm>
              <a:off x="373762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39">
              <a:extLst>
                <a:ext uri="{FF2B5EF4-FFF2-40B4-BE49-F238E27FC236}">
                  <a16:creationId xmlns:a16="http://schemas.microsoft.com/office/drawing/2014/main" id="{A28B5230-D8C2-4993-BE4C-63D963EC3071}"/>
                </a:ext>
              </a:extLst>
            </p:cNvPr>
            <p:cNvSpPr/>
            <p:nvPr/>
          </p:nvSpPr>
          <p:spPr>
            <a:xfrm>
              <a:off x="409766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40">
              <a:extLst>
                <a:ext uri="{FF2B5EF4-FFF2-40B4-BE49-F238E27FC236}">
                  <a16:creationId xmlns:a16="http://schemas.microsoft.com/office/drawing/2014/main" id="{BE5A6CE6-D6D3-4332-8B28-3C7AC7BADE4E}"/>
                </a:ext>
              </a:extLst>
            </p:cNvPr>
            <p:cNvSpPr/>
            <p:nvPr/>
          </p:nvSpPr>
          <p:spPr>
            <a:xfrm>
              <a:off x="4457700" y="5795467"/>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4" name="Straight Connector 43">
              <a:extLst>
                <a:ext uri="{FF2B5EF4-FFF2-40B4-BE49-F238E27FC236}">
                  <a16:creationId xmlns:a16="http://schemas.microsoft.com/office/drawing/2014/main" id="{8AA8118E-D256-448E-A5A2-8929669CD267}"/>
                </a:ext>
              </a:extLst>
            </p:cNvPr>
            <p:cNvCxnSpPr>
              <a:cxnSpLocks/>
              <a:stCxn id="42" idx="4"/>
            </p:cNvCxnSpPr>
            <p:nvPr/>
          </p:nvCxnSpPr>
          <p:spPr bwMode="auto">
            <a:xfrm>
              <a:off x="3958720" y="4776169"/>
              <a:ext cx="2480180" cy="430060"/>
            </a:xfrm>
            <a:prstGeom prst="line">
              <a:avLst/>
            </a:prstGeom>
            <a:solidFill>
              <a:schemeClr val="bg1"/>
            </a:solidFill>
            <a:ln w="25400" cap="flat" cmpd="sng" algn="ctr">
              <a:solidFill>
                <a:schemeClr val="tx1">
                  <a:lumMod val="75000"/>
                  <a:lumOff val="25000"/>
                </a:schemeClr>
              </a:solidFill>
              <a:prstDash val="dash"/>
              <a:round/>
              <a:headEnd type="none" w="med" len="med"/>
              <a:tailEnd type="none"/>
            </a:ln>
            <a:effectLst/>
          </p:spPr>
        </p:cxnSp>
      </p:grpSp>
    </p:spTree>
    <p:extLst>
      <p:ext uri="{BB962C8B-B14F-4D97-AF65-F5344CB8AC3E}">
        <p14:creationId xmlns:p14="http://schemas.microsoft.com/office/powerpoint/2010/main" val="2300172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B3E3-2C61-4B65-A47F-62C99B77ACE1}"/>
              </a:ext>
            </a:extLst>
          </p:cNvPr>
          <p:cNvSpPr>
            <a:spLocks noGrp="1"/>
          </p:cNvSpPr>
          <p:nvPr>
            <p:ph type="title"/>
          </p:nvPr>
        </p:nvSpPr>
        <p:spPr/>
        <p:txBody>
          <a:bodyPr/>
          <a:lstStyle/>
          <a:p>
            <a:r>
              <a:rPr lang="pt-BR" dirty="0"/>
              <a:t>Circuito fechado</a:t>
            </a:r>
          </a:p>
        </p:txBody>
      </p:sp>
      <p:sp>
        <p:nvSpPr>
          <p:cNvPr id="3" name="Content Placeholder 2">
            <a:extLst>
              <a:ext uri="{FF2B5EF4-FFF2-40B4-BE49-F238E27FC236}">
                <a16:creationId xmlns:a16="http://schemas.microsoft.com/office/drawing/2014/main" id="{66623858-9986-420E-96B7-62166070C669}"/>
              </a:ext>
            </a:extLst>
          </p:cNvPr>
          <p:cNvSpPr>
            <a:spLocks noGrp="1"/>
          </p:cNvSpPr>
          <p:nvPr>
            <p:ph idx="1"/>
          </p:nvPr>
        </p:nvSpPr>
        <p:spPr>
          <a:xfrm>
            <a:off x="381000" y="1068388"/>
            <a:ext cx="11353800" cy="2360612"/>
          </a:xfrm>
        </p:spPr>
        <p:txBody>
          <a:bodyPr/>
          <a:lstStyle/>
          <a:p>
            <a:r>
              <a:rPr lang="pt-BR" dirty="0"/>
              <a:t>Para cada par de pontos na área de busca:</a:t>
            </a:r>
          </a:p>
          <a:p>
            <a:pPr lvl="1"/>
            <a:r>
              <a:rPr lang="pt-BR" dirty="0"/>
              <a:t>Baseado na altura de queda, estimar o volume necessário nos dois reservatórios</a:t>
            </a:r>
          </a:p>
          <a:p>
            <a:pPr lvl="1"/>
            <a:r>
              <a:rPr lang="pt-BR" dirty="0"/>
              <a:t>Estimar custos de: reservatórios, circuito hidráulico, equipamentos, acesso e conexão</a:t>
            </a:r>
          </a:p>
          <a:p>
            <a:r>
              <a:rPr lang="pt-BR" dirty="0"/>
              <a:t>Ao final, considerar os melhores locais (pares de pontos)</a:t>
            </a:r>
          </a:p>
        </p:txBody>
      </p:sp>
      <p:sp>
        <p:nvSpPr>
          <p:cNvPr id="4" name="Slide Number Placeholder 3">
            <a:extLst>
              <a:ext uri="{FF2B5EF4-FFF2-40B4-BE49-F238E27FC236}">
                <a16:creationId xmlns:a16="http://schemas.microsoft.com/office/drawing/2014/main" id="{BBBC75D4-A72F-41CD-94D5-0B29827D5A54}"/>
              </a:ext>
            </a:extLst>
          </p:cNvPr>
          <p:cNvSpPr>
            <a:spLocks noGrp="1"/>
          </p:cNvSpPr>
          <p:nvPr>
            <p:ph type="sldNum" sz="quarter" idx="10"/>
          </p:nvPr>
        </p:nvSpPr>
        <p:spPr/>
        <p:txBody>
          <a:bodyPr/>
          <a:lstStyle/>
          <a:p>
            <a:pPr>
              <a:defRPr/>
            </a:pPr>
            <a:fld id="{66444DCD-DD8C-49E0-BC11-9AAD323B4E7F}" type="slidenum">
              <a:rPr lang="pt-BR" noProof="0" smtClean="0"/>
              <a:pPr>
                <a:defRPr/>
              </a:pPr>
              <a:t>27</a:t>
            </a:fld>
            <a:endParaRPr lang="pt-BR" noProof="0"/>
          </a:p>
        </p:txBody>
      </p:sp>
      <p:grpSp>
        <p:nvGrpSpPr>
          <p:cNvPr id="83" name="Group 82">
            <a:extLst>
              <a:ext uri="{FF2B5EF4-FFF2-40B4-BE49-F238E27FC236}">
                <a16:creationId xmlns:a16="http://schemas.microsoft.com/office/drawing/2014/main" id="{9612626B-08CF-4C21-837C-FBEBC6280383}"/>
              </a:ext>
            </a:extLst>
          </p:cNvPr>
          <p:cNvGrpSpPr/>
          <p:nvPr/>
        </p:nvGrpSpPr>
        <p:grpSpPr>
          <a:xfrm>
            <a:off x="3775652" y="3909891"/>
            <a:ext cx="4048134" cy="1926374"/>
            <a:chOff x="3775652" y="3909891"/>
            <a:chExt cx="4048134" cy="1926374"/>
          </a:xfrm>
        </p:grpSpPr>
        <p:sp>
          <p:nvSpPr>
            <p:cNvPr id="43" name="Freeform: Shape 42">
              <a:extLst>
                <a:ext uri="{FF2B5EF4-FFF2-40B4-BE49-F238E27FC236}">
                  <a16:creationId xmlns:a16="http://schemas.microsoft.com/office/drawing/2014/main" id="{AF9AA119-D9B3-4512-82B5-4FA149613DC7}"/>
                </a:ext>
              </a:extLst>
            </p:cNvPr>
            <p:cNvSpPr/>
            <p:nvPr/>
          </p:nvSpPr>
          <p:spPr bwMode="auto">
            <a:xfrm>
              <a:off x="7259101" y="4804328"/>
              <a:ext cx="374614" cy="581245"/>
            </a:xfrm>
            <a:custGeom>
              <a:avLst/>
              <a:gdLst>
                <a:gd name="connsiteX0" fmla="*/ 78 w 471738"/>
                <a:gd name="connsiteY0" fmla="*/ 733948 h 936631"/>
                <a:gd name="connsiteX1" fmla="*/ 95771 w 471738"/>
                <a:gd name="connsiteY1" fmla="*/ 468134 h 936631"/>
                <a:gd name="connsiteX2" fmla="*/ 53241 w 471738"/>
                <a:gd name="connsiteY2" fmla="*/ 170423 h 936631"/>
                <a:gd name="connsiteX3" fmla="*/ 212729 w 471738"/>
                <a:gd name="connsiteY3" fmla="*/ 302 h 936631"/>
                <a:gd name="connsiteX4" fmla="*/ 467911 w 471738"/>
                <a:gd name="connsiteY4" fmla="*/ 138525 h 936631"/>
                <a:gd name="connsiteX5" fmla="*/ 372218 w 471738"/>
                <a:gd name="connsiteY5" fmla="*/ 468134 h 936631"/>
                <a:gd name="connsiteX6" fmla="*/ 457278 w 471738"/>
                <a:gd name="connsiteY6" fmla="*/ 691418 h 936631"/>
                <a:gd name="connsiteX7" fmla="*/ 350953 w 471738"/>
                <a:gd name="connsiteY7" fmla="*/ 925334 h 936631"/>
                <a:gd name="connsiteX8" fmla="*/ 85139 w 471738"/>
                <a:gd name="connsiteY8" fmla="*/ 882804 h 936631"/>
                <a:gd name="connsiteX9" fmla="*/ 78 w 471738"/>
                <a:gd name="connsiteY9" fmla="*/ 733948 h 93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738" h="936631">
                  <a:moveTo>
                    <a:pt x="78" y="733948"/>
                  </a:moveTo>
                  <a:cubicBezTo>
                    <a:pt x="1850" y="664836"/>
                    <a:pt x="86911" y="562055"/>
                    <a:pt x="95771" y="468134"/>
                  </a:cubicBezTo>
                  <a:cubicBezTo>
                    <a:pt x="104631" y="374213"/>
                    <a:pt x="33748" y="248395"/>
                    <a:pt x="53241" y="170423"/>
                  </a:cubicBezTo>
                  <a:cubicBezTo>
                    <a:pt x="72734" y="92451"/>
                    <a:pt x="143617" y="5618"/>
                    <a:pt x="212729" y="302"/>
                  </a:cubicBezTo>
                  <a:cubicBezTo>
                    <a:pt x="281841" y="-5014"/>
                    <a:pt x="441330" y="60553"/>
                    <a:pt x="467911" y="138525"/>
                  </a:cubicBezTo>
                  <a:cubicBezTo>
                    <a:pt x="494492" y="216497"/>
                    <a:pt x="373990" y="375985"/>
                    <a:pt x="372218" y="468134"/>
                  </a:cubicBezTo>
                  <a:cubicBezTo>
                    <a:pt x="370446" y="560283"/>
                    <a:pt x="460822" y="615218"/>
                    <a:pt x="457278" y="691418"/>
                  </a:cubicBezTo>
                  <a:cubicBezTo>
                    <a:pt x="453734" y="767618"/>
                    <a:pt x="412976" y="893436"/>
                    <a:pt x="350953" y="925334"/>
                  </a:cubicBezTo>
                  <a:cubicBezTo>
                    <a:pt x="288930" y="957232"/>
                    <a:pt x="143618" y="914702"/>
                    <a:pt x="85139" y="882804"/>
                  </a:cubicBezTo>
                  <a:cubicBezTo>
                    <a:pt x="26660" y="850906"/>
                    <a:pt x="-1694" y="803060"/>
                    <a:pt x="78" y="733948"/>
                  </a:cubicBezTo>
                  <a:close/>
                </a:path>
              </a:pathLst>
            </a:custGeom>
            <a:solidFill>
              <a:schemeClr val="accent3">
                <a:lumMod val="60000"/>
                <a:lumOff val="40000"/>
              </a:schemeClr>
            </a:solidFill>
            <a:ln w="25400" cap="flat" cmpd="sng" algn="ctr">
              <a:solidFill>
                <a:srgbClr val="FF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
          <p:nvSpPr>
            <p:cNvPr id="42" name="Freeform: Shape 41">
              <a:extLst>
                <a:ext uri="{FF2B5EF4-FFF2-40B4-BE49-F238E27FC236}">
                  <a16:creationId xmlns:a16="http://schemas.microsoft.com/office/drawing/2014/main" id="{76946AFF-AAC3-482A-AB98-7B5C335DAEF5}"/>
                </a:ext>
              </a:extLst>
            </p:cNvPr>
            <p:cNvSpPr/>
            <p:nvPr/>
          </p:nvSpPr>
          <p:spPr bwMode="auto">
            <a:xfrm>
              <a:off x="4623882" y="4381668"/>
              <a:ext cx="458563" cy="581245"/>
            </a:xfrm>
            <a:custGeom>
              <a:avLst/>
              <a:gdLst>
                <a:gd name="connsiteX0" fmla="*/ 38320 w 458563"/>
                <a:gd name="connsiteY0" fmla="*/ 437685 h 581245"/>
                <a:gd name="connsiteX1" fmla="*/ 6423 w 458563"/>
                <a:gd name="connsiteY1" fmla="*/ 150606 h 581245"/>
                <a:gd name="connsiteX2" fmla="*/ 187176 w 458563"/>
                <a:gd name="connsiteY2" fmla="*/ 1750 h 581245"/>
                <a:gd name="connsiteX3" fmla="*/ 410460 w 458563"/>
                <a:gd name="connsiteY3" fmla="*/ 86810 h 581245"/>
                <a:gd name="connsiteX4" fmla="*/ 452990 w 458563"/>
                <a:gd name="connsiteY4" fmla="*/ 341992 h 581245"/>
                <a:gd name="connsiteX5" fmla="*/ 325399 w 458563"/>
                <a:gd name="connsiteY5" fmla="*/ 554643 h 581245"/>
                <a:gd name="connsiteX6" fmla="*/ 17055 w 458563"/>
                <a:gd name="connsiteY6" fmla="*/ 565275 h 581245"/>
                <a:gd name="connsiteX7" fmla="*/ 38320 w 458563"/>
                <a:gd name="connsiteY7" fmla="*/ 437685 h 58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563" h="581245">
                  <a:moveTo>
                    <a:pt x="38320" y="437685"/>
                  </a:moveTo>
                  <a:cubicBezTo>
                    <a:pt x="36548" y="368574"/>
                    <a:pt x="-18386" y="223262"/>
                    <a:pt x="6423" y="150606"/>
                  </a:cubicBezTo>
                  <a:cubicBezTo>
                    <a:pt x="31232" y="77950"/>
                    <a:pt x="119837" y="12383"/>
                    <a:pt x="187176" y="1750"/>
                  </a:cubicBezTo>
                  <a:cubicBezTo>
                    <a:pt x="254516" y="-8883"/>
                    <a:pt x="366158" y="30103"/>
                    <a:pt x="410460" y="86810"/>
                  </a:cubicBezTo>
                  <a:cubicBezTo>
                    <a:pt x="454762" y="143517"/>
                    <a:pt x="467167" y="264020"/>
                    <a:pt x="452990" y="341992"/>
                  </a:cubicBezTo>
                  <a:cubicBezTo>
                    <a:pt x="438813" y="419964"/>
                    <a:pt x="398055" y="517429"/>
                    <a:pt x="325399" y="554643"/>
                  </a:cubicBezTo>
                  <a:cubicBezTo>
                    <a:pt x="252743" y="591857"/>
                    <a:pt x="59585" y="584768"/>
                    <a:pt x="17055" y="565275"/>
                  </a:cubicBezTo>
                  <a:cubicBezTo>
                    <a:pt x="-25475" y="545782"/>
                    <a:pt x="40092" y="506796"/>
                    <a:pt x="38320" y="437685"/>
                  </a:cubicBezTo>
                  <a:close/>
                </a:path>
              </a:pathLst>
            </a:custGeom>
            <a:solidFill>
              <a:schemeClr val="accent3">
                <a:lumMod val="60000"/>
                <a:lumOff val="40000"/>
              </a:schemeClr>
            </a:solidFill>
            <a:ln w="19050" cap="flat" cmpd="sng" algn="ctr">
              <a:solidFill>
                <a:srgbClr val="FF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
          <p:nvSpPr>
            <p:cNvPr id="6" name="Oval 5">
              <a:extLst>
                <a:ext uri="{FF2B5EF4-FFF2-40B4-BE49-F238E27FC236}">
                  <a16:creationId xmlns:a16="http://schemas.microsoft.com/office/drawing/2014/main" id="{81B8D86B-2A32-45C6-857D-133910FA75E8}"/>
                </a:ext>
              </a:extLst>
            </p:cNvPr>
            <p:cNvSpPr/>
            <p:nvPr/>
          </p:nvSpPr>
          <p:spPr>
            <a:xfrm>
              <a:off x="377565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64C83C1F-B48D-4949-8535-2C3CA00AEA8B}"/>
                </a:ext>
              </a:extLst>
            </p:cNvPr>
            <p:cNvSpPr/>
            <p:nvPr/>
          </p:nvSpPr>
          <p:spPr>
            <a:xfrm>
              <a:off x="413569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Oval 7">
              <a:extLst>
                <a:ext uri="{FF2B5EF4-FFF2-40B4-BE49-F238E27FC236}">
                  <a16:creationId xmlns:a16="http://schemas.microsoft.com/office/drawing/2014/main" id="{4989C10D-A274-4CD5-A4D4-AF652C3D6CB9}"/>
                </a:ext>
              </a:extLst>
            </p:cNvPr>
            <p:cNvSpPr/>
            <p:nvPr/>
          </p:nvSpPr>
          <p:spPr>
            <a:xfrm>
              <a:off x="449573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Oval 8">
              <a:extLst>
                <a:ext uri="{FF2B5EF4-FFF2-40B4-BE49-F238E27FC236}">
                  <a16:creationId xmlns:a16="http://schemas.microsoft.com/office/drawing/2014/main" id="{3EFAECF1-69B3-4912-AEB8-1F383E2D6804}"/>
                </a:ext>
              </a:extLst>
            </p:cNvPr>
            <p:cNvSpPr/>
            <p:nvPr/>
          </p:nvSpPr>
          <p:spPr>
            <a:xfrm>
              <a:off x="485577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D18B5D32-D3AF-4457-8CDF-E0629F30C110}"/>
                </a:ext>
              </a:extLst>
            </p:cNvPr>
            <p:cNvSpPr/>
            <p:nvPr/>
          </p:nvSpPr>
          <p:spPr>
            <a:xfrm>
              <a:off x="521581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D091A3A3-B78C-4F39-BB96-A946875E73F4}"/>
                </a:ext>
              </a:extLst>
            </p:cNvPr>
            <p:cNvSpPr/>
            <p:nvPr/>
          </p:nvSpPr>
          <p:spPr>
            <a:xfrm>
              <a:off x="5575852"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7601AE26-D0CD-429D-BBDD-A09ECCDCE2CE}"/>
                </a:ext>
              </a:extLst>
            </p:cNvPr>
            <p:cNvSpPr/>
            <p:nvPr/>
          </p:nvSpPr>
          <p:spPr>
            <a:xfrm>
              <a:off x="377565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12">
              <a:extLst>
                <a:ext uri="{FF2B5EF4-FFF2-40B4-BE49-F238E27FC236}">
                  <a16:creationId xmlns:a16="http://schemas.microsoft.com/office/drawing/2014/main" id="{6B738FB1-8E11-4635-A429-184D6C031B5D}"/>
                </a:ext>
              </a:extLst>
            </p:cNvPr>
            <p:cNvSpPr/>
            <p:nvPr/>
          </p:nvSpPr>
          <p:spPr>
            <a:xfrm>
              <a:off x="413569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Oval 13">
              <a:extLst>
                <a:ext uri="{FF2B5EF4-FFF2-40B4-BE49-F238E27FC236}">
                  <a16:creationId xmlns:a16="http://schemas.microsoft.com/office/drawing/2014/main" id="{56CFF172-83BB-43EC-9F1A-C9EC817EEBE0}"/>
                </a:ext>
              </a:extLst>
            </p:cNvPr>
            <p:cNvSpPr/>
            <p:nvPr/>
          </p:nvSpPr>
          <p:spPr>
            <a:xfrm>
              <a:off x="449573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Oval 14">
              <a:extLst>
                <a:ext uri="{FF2B5EF4-FFF2-40B4-BE49-F238E27FC236}">
                  <a16:creationId xmlns:a16="http://schemas.microsoft.com/office/drawing/2014/main" id="{99479068-1627-44F2-9A4A-5B66B336AE35}"/>
                </a:ext>
              </a:extLst>
            </p:cNvPr>
            <p:cNvSpPr/>
            <p:nvPr/>
          </p:nvSpPr>
          <p:spPr>
            <a:xfrm>
              <a:off x="485577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Oval 15">
              <a:extLst>
                <a:ext uri="{FF2B5EF4-FFF2-40B4-BE49-F238E27FC236}">
                  <a16:creationId xmlns:a16="http://schemas.microsoft.com/office/drawing/2014/main" id="{2079D7B7-25FD-4534-B80A-EFBF986A0E19}"/>
                </a:ext>
              </a:extLst>
            </p:cNvPr>
            <p:cNvSpPr/>
            <p:nvPr/>
          </p:nvSpPr>
          <p:spPr>
            <a:xfrm>
              <a:off x="521581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Oval 16">
              <a:extLst>
                <a:ext uri="{FF2B5EF4-FFF2-40B4-BE49-F238E27FC236}">
                  <a16:creationId xmlns:a16="http://schemas.microsoft.com/office/drawing/2014/main" id="{182F6D99-437B-4410-A0A3-D0255F8EC53E}"/>
                </a:ext>
              </a:extLst>
            </p:cNvPr>
            <p:cNvSpPr/>
            <p:nvPr/>
          </p:nvSpPr>
          <p:spPr>
            <a:xfrm>
              <a:off x="5575852"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DE97E09C-C12C-4071-AB26-A68E3DFE4599}"/>
                </a:ext>
              </a:extLst>
            </p:cNvPr>
            <p:cNvSpPr/>
            <p:nvPr/>
          </p:nvSpPr>
          <p:spPr>
            <a:xfrm>
              <a:off x="377565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5A2F1296-F9AC-475B-826F-3D82BA6180AF}"/>
                </a:ext>
              </a:extLst>
            </p:cNvPr>
            <p:cNvSpPr/>
            <p:nvPr/>
          </p:nvSpPr>
          <p:spPr>
            <a:xfrm>
              <a:off x="413569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Oval 19">
              <a:extLst>
                <a:ext uri="{FF2B5EF4-FFF2-40B4-BE49-F238E27FC236}">
                  <a16:creationId xmlns:a16="http://schemas.microsoft.com/office/drawing/2014/main" id="{D8C1F8D5-FAF5-4971-9DB0-A2F536E9B9CC}"/>
                </a:ext>
              </a:extLst>
            </p:cNvPr>
            <p:cNvSpPr/>
            <p:nvPr/>
          </p:nvSpPr>
          <p:spPr>
            <a:xfrm>
              <a:off x="449573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Oval 20">
              <a:extLst>
                <a:ext uri="{FF2B5EF4-FFF2-40B4-BE49-F238E27FC236}">
                  <a16:creationId xmlns:a16="http://schemas.microsoft.com/office/drawing/2014/main" id="{F3D57A81-D46E-41C7-B7B1-D5829FF1CD73}"/>
                </a:ext>
              </a:extLst>
            </p:cNvPr>
            <p:cNvSpPr/>
            <p:nvPr/>
          </p:nvSpPr>
          <p:spPr>
            <a:xfrm>
              <a:off x="485577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Oval 21">
              <a:extLst>
                <a:ext uri="{FF2B5EF4-FFF2-40B4-BE49-F238E27FC236}">
                  <a16:creationId xmlns:a16="http://schemas.microsoft.com/office/drawing/2014/main" id="{490BE42C-1ECD-42F1-91E5-C68E05830D0E}"/>
                </a:ext>
              </a:extLst>
            </p:cNvPr>
            <p:cNvSpPr/>
            <p:nvPr/>
          </p:nvSpPr>
          <p:spPr>
            <a:xfrm>
              <a:off x="521581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Oval 22">
              <a:extLst>
                <a:ext uri="{FF2B5EF4-FFF2-40B4-BE49-F238E27FC236}">
                  <a16:creationId xmlns:a16="http://schemas.microsoft.com/office/drawing/2014/main" id="{12F6C69E-A4D8-4B90-AE59-AF2FBEBC108D}"/>
                </a:ext>
              </a:extLst>
            </p:cNvPr>
            <p:cNvSpPr/>
            <p:nvPr/>
          </p:nvSpPr>
          <p:spPr>
            <a:xfrm>
              <a:off x="5575852"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Oval 23">
              <a:extLst>
                <a:ext uri="{FF2B5EF4-FFF2-40B4-BE49-F238E27FC236}">
                  <a16:creationId xmlns:a16="http://schemas.microsoft.com/office/drawing/2014/main" id="{7C2B0F62-7A41-4412-BAB3-F3779770096B}"/>
                </a:ext>
              </a:extLst>
            </p:cNvPr>
            <p:cNvSpPr/>
            <p:nvPr/>
          </p:nvSpPr>
          <p:spPr>
            <a:xfrm>
              <a:off x="377565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Oval 24">
              <a:extLst>
                <a:ext uri="{FF2B5EF4-FFF2-40B4-BE49-F238E27FC236}">
                  <a16:creationId xmlns:a16="http://schemas.microsoft.com/office/drawing/2014/main" id="{D84C47B1-CBEE-46C3-9228-7540330337B1}"/>
                </a:ext>
              </a:extLst>
            </p:cNvPr>
            <p:cNvSpPr/>
            <p:nvPr/>
          </p:nvSpPr>
          <p:spPr>
            <a:xfrm>
              <a:off x="413569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Oval 25">
              <a:extLst>
                <a:ext uri="{FF2B5EF4-FFF2-40B4-BE49-F238E27FC236}">
                  <a16:creationId xmlns:a16="http://schemas.microsoft.com/office/drawing/2014/main" id="{226C2F74-C5B9-4554-8A6C-9CDC13B38737}"/>
                </a:ext>
              </a:extLst>
            </p:cNvPr>
            <p:cNvSpPr/>
            <p:nvPr/>
          </p:nvSpPr>
          <p:spPr>
            <a:xfrm>
              <a:off x="449573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Oval 26">
              <a:extLst>
                <a:ext uri="{FF2B5EF4-FFF2-40B4-BE49-F238E27FC236}">
                  <a16:creationId xmlns:a16="http://schemas.microsoft.com/office/drawing/2014/main" id="{3384799C-BFEF-4091-B3E0-CBE01A9784E5}"/>
                </a:ext>
              </a:extLst>
            </p:cNvPr>
            <p:cNvSpPr/>
            <p:nvPr/>
          </p:nvSpPr>
          <p:spPr>
            <a:xfrm>
              <a:off x="485577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Oval 27">
              <a:extLst>
                <a:ext uri="{FF2B5EF4-FFF2-40B4-BE49-F238E27FC236}">
                  <a16:creationId xmlns:a16="http://schemas.microsoft.com/office/drawing/2014/main" id="{A544DB40-4A03-43A1-9A99-DD45A9D9E052}"/>
                </a:ext>
              </a:extLst>
            </p:cNvPr>
            <p:cNvSpPr/>
            <p:nvPr/>
          </p:nvSpPr>
          <p:spPr>
            <a:xfrm>
              <a:off x="521581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Oval 28">
              <a:extLst>
                <a:ext uri="{FF2B5EF4-FFF2-40B4-BE49-F238E27FC236}">
                  <a16:creationId xmlns:a16="http://schemas.microsoft.com/office/drawing/2014/main" id="{7F9D5428-D29B-4A64-A4A8-A0F41C3950A3}"/>
                </a:ext>
              </a:extLst>
            </p:cNvPr>
            <p:cNvSpPr/>
            <p:nvPr/>
          </p:nvSpPr>
          <p:spPr>
            <a:xfrm>
              <a:off x="5575852"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Oval 29">
              <a:extLst>
                <a:ext uri="{FF2B5EF4-FFF2-40B4-BE49-F238E27FC236}">
                  <a16:creationId xmlns:a16="http://schemas.microsoft.com/office/drawing/2014/main" id="{DA62952E-440B-465B-99F5-4808DF028449}"/>
                </a:ext>
              </a:extLst>
            </p:cNvPr>
            <p:cNvSpPr/>
            <p:nvPr/>
          </p:nvSpPr>
          <p:spPr>
            <a:xfrm>
              <a:off x="377565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Oval 30">
              <a:extLst>
                <a:ext uri="{FF2B5EF4-FFF2-40B4-BE49-F238E27FC236}">
                  <a16:creationId xmlns:a16="http://schemas.microsoft.com/office/drawing/2014/main" id="{816E7EE6-BB3C-47EA-AEF5-A9117E8EF1B2}"/>
                </a:ext>
              </a:extLst>
            </p:cNvPr>
            <p:cNvSpPr/>
            <p:nvPr/>
          </p:nvSpPr>
          <p:spPr>
            <a:xfrm>
              <a:off x="413569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Oval 31">
              <a:extLst>
                <a:ext uri="{FF2B5EF4-FFF2-40B4-BE49-F238E27FC236}">
                  <a16:creationId xmlns:a16="http://schemas.microsoft.com/office/drawing/2014/main" id="{BBD05D70-FBBD-4BEE-A024-C83157B3B52C}"/>
                </a:ext>
              </a:extLst>
            </p:cNvPr>
            <p:cNvSpPr/>
            <p:nvPr/>
          </p:nvSpPr>
          <p:spPr>
            <a:xfrm>
              <a:off x="449573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Oval 32">
              <a:extLst>
                <a:ext uri="{FF2B5EF4-FFF2-40B4-BE49-F238E27FC236}">
                  <a16:creationId xmlns:a16="http://schemas.microsoft.com/office/drawing/2014/main" id="{E8925309-B387-42E0-B30B-C053C997B751}"/>
                </a:ext>
              </a:extLst>
            </p:cNvPr>
            <p:cNvSpPr/>
            <p:nvPr/>
          </p:nvSpPr>
          <p:spPr>
            <a:xfrm>
              <a:off x="485577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Oval 33">
              <a:extLst>
                <a:ext uri="{FF2B5EF4-FFF2-40B4-BE49-F238E27FC236}">
                  <a16:creationId xmlns:a16="http://schemas.microsoft.com/office/drawing/2014/main" id="{56A78D7C-5495-4732-ADE5-F5A88A017565}"/>
                </a:ext>
              </a:extLst>
            </p:cNvPr>
            <p:cNvSpPr/>
            <p:nvPr/>
          </p:nvSpPr>
          <p:spPr>
            <a:xfrm>
              <a:off x="521581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Oval 34">
              <a:extLst>
                <a:ext uri="{FF2B5EF4-FFF2-40B4-BE49-F238E27FC236}">
                  <a16:creationId xmlns:a16="http://schemas.microsoft.com/office/drawing/2014/main" id="{4B82C969-E7FE-4104-9322-61F25DA33F0B}"/>
                </a:ext>
              </a:extLst>
            </p:cNvPr>
            <p:cNvSpPr/>
            <p:nvPr/>
          </p:nvSpPr>
          <p:spPr>
            <a:xfrm>
              <a:off x="5575852"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Oval 35">
              <a:extLst>
                <a:ext uri="{FF2B5EF4-FFF2-40B4-BE49-F238E27FC236}">
                  <a16:creationId xmlns:a16="http://schemas.microsoft.com/office/drawing/2014/main" id="{E3B3BA39-9BC2-49B2-8200-058BCADF8B53}"/>
                </a:ext>
              </a:extLst>
            </p:cNvPr>
            <p:cNvSpPr/>
            <p:nvPr/>
          </p:nvSpPr>
          <p:spPr>
            <a:xfrm>
              <a:off x="377565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Oval 36">
              <a:extLst>
                <a:ext uri="{FF2B5EF4-FFF2-40B4-BE49-F238E27FC236}">
                  <a16:creationId xmlns:a16="http://schemas.microsoft.com/office/drawing/2014/main" id="{BA17AE4C-56BE-44E2-B72A-394BD3F919C5}"/>
                </a:ext>
              </a:extLst>
            </p:cNvPr>
            <p:cNvSpPr/>
            <p:nvPr/>
          </p:nvSpPr>
          <p:spPr>
            <a:xfrm>
              <a:off x="413569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a:extLst>
                <a:ext uri="{FF2B5EF4-FFF2-40B4-BE49-F238E27FC236}">
                  <a16:creationId xmlns:a16="http://schemas.microsoft.com/office/drawing/2014/main" id="{C209DC51-1D3D-4E0B-B2A3-75F4AD0AEF6C}"/>
                </a:ext>
              </a:extLst>
            </p:cNvPr>
            <p:cNvSpPr/>
            <p:nvPr/>
          </p:nvSpPr>
          <p:spPr>
            <a:xfrm>
              <a:off x="449573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Oval 38">
              <a:extLst>
                <a:ext uri="{FF2B5EF4-FFF2-40B4-BE49-F238E27FC236}">
                  <a16:creationId xmlns:a16="http://schemas.microsoft.com/office/drawing/2014/main" id="{9113930A-015F-4900-ADC6-063AF7BC1FEB}"/>
                </a:ext>
              </a:extLst>
            </p:cNvPr>
            <p:cNvSpPr/>
            <p:nvPr/>
          </p:nvSpPr>
          <p:spPr>
            <a:xfrm>
              <a:off x="485577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Oval 39">
              <a:extLst>
                <a:ext uri="{FF2B5EF4-FFF2-40B4-BE49-F238E27FC236}">
                  <a16:creationId xmlns:a16="http://schemas.microsoft.com/office/drawing/2014/main" id="{A28B5230-D8C2-4993-BE4C-63D963EC3071}"/>
                </a:ext>
              </a:extLst>
            </p:cNvPr>
            <p:cNvSpPr/>
            <p:nvPr/>
          </p:nvSpPr>
          <p:spPr>
            <a:xfrm>
              <a:off x="521581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Oval 40">
              <a:extLst>
                <a:ext uri="{FF2B5EF4-FFF2-40B4-BE49-F238E27FC236}">
                  <a16:creationId xmlns:a16="http://schemas.microsoft.com/office/drawing/2014/main" id="{BE5A6CE6-D6D3-4332-8B28-3C7AC7BADE4E}"/>
                </a:ext>
              </a:extLst>
            </p:cNvPr>
            <p:cNvSpPr/>
            <p:nvPr/>
          </p:nvSpPr>
          <p:spPr>
            <a:xfrm>
              <a:off x="5575852"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4" name="Straight Connector 43">
              <a:extLst>
                <a:ext uri="{FF2B5EF4-FFF2-40B4-BE49-F238E27FC236}">
                  <a16:creationId xmlns:a16="http://schemas.microsoft.com/office/drawing/2014/main" id="{8AA8118E-D256-448E-A5A2-8929669CD267}"/>
                </a:ext>
              </a:extLst>
            </p:cNvPr>
            <p:cNvCxnSpPr>
              <a:cxnSpLocks/>
              <a:stCxn id="42" idx="4"/>
            </p:cNvCxnSpPr>
            <p:nvPr/>
          </p:nvCxnSpPr>
          <p:spPr bwMode="auto">
            <a:xfrm>
              <a:off x="5076872" y="4723660"/>
              <a:ext cx="2182229" cy="397837"/>
            </a:xfrm>
            <a:prstGeom prst="line">
              <a:avLst/>
            </a:prstGeom>
            <a:solidFill>
              <a:schemeClr val="bg1"/>
            </a:solidFill>
            <a:ln w="25400" cap="flat" cmpd="sng" algn="ctr">
              <a:solidFill>
                <a:schemeClr val="tx1">
                  <a:lumMod val="75000"/>
                  <a:lumOff val="25000"/>
                </a:schemeClr>
              </a:solidFill>
              <a:prstDash val="dash"/>
              <a:round/>
              <a:headEnd type="none" w="med" len="med"/>
              <a:tailEnd type="none"/>
            </a:ln>
            <a:effectLst/>
          </p:spPr>
        </p:cxnSp>
        <p:sp>
          <p:nvSpPr>
            <p:cNvPr id="46" name="Oval 45">
              <a:extLst>
                <a:ext uri="{FF2B5EF4-FFF2-40B4-BE49-F238E27FC236}">
                  <a16:creationId xmlns:a16="http://schemas.microsoft.com/office/drawing/2014/main" id="{D7479665-A192-4F63-8B9E-95C783DE94B5}"/>
                </a:ext>
              </a:extLst>
            </p:cNvPr>
            <p:cNvSpPr/>
            <p:nvPr/>
          </p:nvSpPr>
          <p:spPr>
            <a:xfrm>
              <a:off x="593028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Oval 46">
              <a:extLst>
                <a:ext uri="{FF2B5EF4-FFF2-40B4-BE49-F238E27FC236}">
                  <a16:creationId xmlns:a16="http://schemas.microsoft.com/office/drawing/2014/main" id="{B17AE9C5-6E8E-4132-8873-8D1CB8E341D0}"/>
                </a:ext>
              </a:extLst>
            </p:cNvPr>
            <p:cNvSpPr/>
            <p:nvPr/>
          </p:nvSpPr>
          <p:spPr>
            <a:xfrm>
              <a:off x="629032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Oval 47">
              <a:extLst>
                <a:ext uri="{FF2B5EF4-FFF2-40B4-BE49-F238E27FC236}">
                  <a16:creationId xmlns:a16="http://schemas.microsoft.com/office/drawing/2014/main" id="{B35CD802-B018-46ED-975E-75B27F87CCC0}"/>
                </a:ext>
              </a:extLst>
            </p:cNvPr>
            <p:cNvSpPr/>
            <p:nvPr/>
          </p:nvSpPr>
          <p:spPr>
            <a:xfrm>
              <a:off x="665036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Oval 48">
              <a:extLst>
                <a:ext uri="{FF2B5EF4-FFF2-40B4-BE49-F238E27FC236}">
                  <a16:creationId xmlns:a16="http://schemas.microsoft.com/office/drawing/2014/main" id="{F2E8FDC2-3FA4-4A7D-9C44-937CCC5BCDDC}"/>
                </a:ext>
              </a:extLst>
            </p:cNvPr>
            <p:cNvSpPr/>
            <p:nvPr/>
          </p:nvSpPr>
          <p:spPr>
            <a:xfrm>
              <a:off x="701040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Oval 49">
              <a:extLst>
                <a:ext uri="{FF2B5EF4-FFF2-40B4-BE49-F238E27FC236}">
                  <a16:creationId xmlns:a16="http://schemas.microsoft.com/office/drawing/2014/main" id="{AEEA3A7F-6C99-4FDC-9060-37B843501B5A}"/>
                </a:ext>
              </a:extLst>
            </p:cNvPr>
            <p:cNvSpPr/>
            <p:nvPr/>
          </p:nvSpPr>
          <p:spPr>
            <a:xfrm>
              <a:off x="737044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Oval 50">
              <a:extLst>
                <a:ext uri="{FF2B5EF4-FFF2-40B4-BE49-F238E27FC236}">
                  <a16:creationId xmlns:a16="http://schemas.microsoft.com/office/drawing/2014/main" id="{8399EEF3-7AF7-495A-9767-901DBFB95DB6}"/>
                </a:ext>
              </a:extLst>
            </p:cNvPr>
            <p:cNvSpPr/>
            <p:nvPr/>
          </p:nvSpPr>
          <p:spPr>
            <a:xfrm>
              <a:off x="7730480" y="3909891"/>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Oval 51">
              <a:extLst>
                <a:ext uri="{FF2B5EF4-FFF2-40B4-BE49-F238E27FC236}">
                  <a16:creationId xmlns:a16="http://schemas.microsoft.com/office/drawing/2014/main" id="{29E2864F-E026-4F16-BA85-33BC2FAD4719}"/>
                </a:ext>
              </a:extLst>
            </p:cNvPr>
            <p:cNvSpPr/>
            <p:nvPr/>
          </p:nvSpPr>
          <p:spPr>
            <a:xfrm>
              <a:off x="593028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Oval 52">
              <a:extLst>
                <a:ext uri="{FF2B5EF4-FFF2-40B4-BE49-F238E27FC236}">
                  <a16:creationId xmlns:a16="http://schemas.microsoft.com/office/drawing/2014/main" id="{4DB84167-5462-4CA8-91BE-DEE83576C5F5}"/>
                </a:ext>
              </a:extLst>
            </p:cNvPr>
            <p:cNvSpPr/>
            <p:nvPr/>
          </p:nvSpPr>
          <p:spPr>
            <a:xfrm>
              <a:off x="629032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Oval 53">
              <a:extLst>
                <a:ext uri="{FF2B5EF4-FFF2-40B4-BE49-F238E27FC236}">
                  <a16:creationId xmlns:a16="http://schemas.microsoft.com/office/drawing/2014/main" id="{D1589017-8FF1-49F8-BDCA-61B556A74512}"/>
                </a:ext>
              </a:extLst>
            </p:cNvPr>
            <p:cNvSpPr/>
            <p:nvPr/>
          </p:nvSpPr>
          <p:spPr>
            <a:xfrm>
              <a:off x="665036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Oval 54">
              <a:extLst>
                <a:ext uri="{FF2B5EF4-FFF2-40B4-BE49-F238E27FC236}">
                  <a16:creationId xmlns:a16="http://schemas.microsoft.com/office/drawing/2014/main" id="{C8ED73FD-C710-4EB8-B4A1-6596AAF4F299}"/>
                </a:ext>
              </a:extLst>
            </p:cNvPr>
            <p:cNvSpPr/>
            <p:nvPr/>
          </p:nvSpPr>
          <p:spPr>
            <a:xfrm>
              <a:off x="701040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Oval 55">
              <a:extLst>
                <a:ext uri="{FF2B5EF4-FFF2-40B4-BE49-F238E27FC236}">
                  <a16:creationId xmlns:a16="http://schemas.microsoft.com/office/drawing/2014/main" id="{16BDFA99-E752-4C55-8A08-2BC8BC5AB23B}"/>
                </a:ext>
              </a:extLst>
            </p:cNvPr>
            <p:cNvSpPr/>
            <p:nvPr/>
          </p:nvSpPr>
          <p:spPr>
            <a:xfrm>
              <a:off x="737044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Oval 56">
              <a:extLst>
                <a:ext uri="{FF2B5EF4-FFF2-40B4-BE49-F238E27FC236}">
                  <a16:creationId xmlns:a16="http://schemas.microsoft.com/office/drawing/2014/main" id="{97D73CAD-38A9-4C86-8F2E-88BC20C90157}"/>
                </a:ext>
              </a:extLst>
            </p:cNvPr>
            <p:cNvSpPr/>
            <p:nvPr/>
          </p:nvSpPr>
          <p:spPr>
            <a:xfrm>
              <a:off x="7730480" y="4267275"/>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Oval 57">
              <a:extLst>
                <a:ext uri="{FF2B5EF4-FFF2-40B4-BE49-F238E27FC236}">
                  <a16:creationId xmlns:a16="http://schemas.microsoft.com/office/drawing/2014/main" id="{CAA363C4-28FA-4AE9-A863-3CFBD5D765ED}"/>
                </a:ext>
              </a:extLst>
            </p:cNvPr>
            <p:cNvSpPr/>
            <p:nvPr/>
          </p:nvSpPr>
          <p:spPr>
            <a:xfrm>
              <a:off x="593028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Oval 58">
              <a:extLst>
                <a:ext uri="{FF2B5EF4-FFF2-40B4-BE49-F238E27FC236}">
                  <a16:creationId xmlns:a16="http://schemas.microsoft.com/office/drawing/2014/main" id="{94D00E01-B3DF-4334-98AB-0D0CDB0327D4}"/>
                </a:ext>
              </a:extLst>
            </p:cNvPr>
            <p:cNvSpPr/>
            <p:nvPr/>
          </p:nvSpPr>
          <p:spPr>
            <a:xfrm>
              <a:off x="629032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Oval 59">
              <a:extLst>
                <a:ext uri="{FF2B5EF4-FFF2-40B4-BE49-F238E27FC236}">
                  <a16:creationId xmlns:a16="http://schemas.microsoft.com/office/drawing/2014/main" id="{B1EBFD69-BAE9-447F-9A22-243CF5F24A60}"/>
                </a:ext>
              </a:extLst>
            </p:cNvPr>
            <p:cNvSpPr/>
            <p:nvPr/>
          </p:nvSpPr>
          <p:spPr>
            <a:xfrm>
              <a:off x="665036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Oval 60">
              <a:extLst>
                <a:ext uri="{FF2B5EF4-FFF2-40B4-BE49-F238E27FC236}">
                  <a16:creationId xmlns:a16="http://schemas.microsoft.com/office/drawing/2014/main" id="{641BBA52-4189-4BE5-B910-2BF586A9965C}"/>
                </a:ext>
              </a:extLst>
            </p:cNvPr>
            <p:cNvSpPr/>
            <p:nvPr/>
          </p:nvSpPr>
          <p:spPr>
            <a:xfrm>
              <a:off x="701040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8317A68E-1723-457D-9964-FC6D314FEF3B}"/>
                </a:ext>
              </a:extLst>
            </p:cNvPr>
            <p:cNvSpPr/>
            <p:nvPr/>
          </p:nvSpPr>
          <p:spPr>
            <a:xfrm>
              <a:off x="737044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Oval 62">
              <a:extLst>
                <a:ext uri="{FF2B5EF4-FFF2-40B4-BE49-F238E27FC236}">
                  <a16:creationId xmlns:a16="http://schemas.microsoft.com/office/drawing/2014/main" id="{A5E2DBFD-8E9E-4A9D-8525-4D11EE3E6C35}"/>
                </a:ext>
              </a:extLst>
            </p:cNvPr>
            <p:cNvSpPr/>
            <p:nvPr/>
          </p:nvSpPr>
          <p:spPr>
            <a:xfrm>
              <a:off x="7730480" y="465062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Oval 63">
              <a:extLst>
                <a:ext uri="{FF2B5EF4-FFF2-40B4-BE49-F238E27FC236}">
                  <a16:creationId xmlns:a16="http://schemas.microsoft.com/office/drawing/2014/main" id="{B6B4A95B-2131-482D-8789-BB1E232FF2FC}"/>
                </a:ext>
              </a:extLst>
            </p:cNvPr>
            <p:cNvSpPr/>
            <p:nvPr/>
          </p:nvSpPr>
          <p:spPr>
            <a:xfrm>
              <a:off x="593028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Oval 64">
              <a:extLst>
                <a:ext uri="{FF2B5EF4-FFF2-40B4-BE49-F238E27FC236}">
                  <a16:creationId xmlns:a16="http://schemas.microsoft.com/office/drawing/2014/main" id="{B41F086B-CF93-4F60-A9BD-1978C608B957}"/>
                </a:ext>
              </a:extLst>
            </p:cNvPr>
            <p:cNvSpPr/>
            <p:nvPr/>
          </p:nvSpPr>
          <p:spPr>
            <a:xfrm>
              <a:off x="629032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Oval 65">
              <a:extLst>
                <a:ext uri="{FF2B5EF4-FFF2-40B4-BE49-F238E27FC236}">
                  <a16:creationId xmlns:a16="http://schemas.microsoft.com/office/drawing/2014/main" id="{E043293D-D739-4BC7-B343-9846189250ED}"/>
                </a:ext>
              </a:extLst>
            </p:cNvPr>
            <p:cNvSpPr/>
            <p:nvPr/>
          </p:nvSpPr>
          <p:spPr>
            <a:xfrm>
              <a:off x="665036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Oval 66">
              <a:extLst>
                <a:ext uri="{FF2B5EF4-FFF2-40B4-BE49-F238E27FC236}">
                  <a16:creationId xmlns:a16="http://schemas.microsoft.com/office/drawing/2014/main" id="{EA4A76DD-BA8A-4273-A272-7FD522995F3C}"/>
                </a:ext>
              </a:extLst>
            </p:cNvPr>
            <p:cNvSpPr/>
            <p:nvPr/>
          </p:nvSpPr>
          <p:spPr>
            <a:xfrm>
              <a:off x="701040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Oval 67">
              <a:extLst>
                <a:ext uri="{FF2B5EF4-FFF2-40B4-BE49-F238E27FC236}">
                  <a16:creationId xmlns:a16="http://schemas.microsoft.com/office/drawing/2014/main" id="{CB22D464-F863-4E04-B291-7AFE634662DD}"/>
                </a:ext>
              </a:extLst>
            </p:cNvPr>
            <p:cNvSpPr/>
            <p:nvPr/>
          </p:nvSpPr>
          <p:spPr>
            <a:xfrm>
              <a:off x="737044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Oval 68">
              <a:extLst>
                <a:ext uri="{FF2B5EF4-FFF2-40B4-BE49-F238E27FC236}">
                  <a16:creationId xmlns:a16="http://schemas.microsoft.com/office/drawing/2014/main" id="{BD8AB0E3-0DE1-48D1-9D97-2C621CC961E4}"/>
                </a:ext>
              </a:extLst>
            </p:cNvPr>
            <p:cNvSpPr/>
            <p:nvPr/>
          </p:nvSpPr>
          <p:spPr>
            <a:xfrm>
              <a:off x="7730480" y="5008012"/>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Oval 69">
              <a:extLst>
                <a:ext uri="{FF2B5EF4-FFF2-40B4-BE49-F238E27FC236}">
                  <a16:creationId xmlns:a16="http://schemas.microsoft.com/office/drawing/2014/main" id="{209F5CE1-2197-48DB-8A99-EA3C908575A2}"/>
                </a:ext>
              </a:extLst>
            </p:cNvPr>
            <p:cNvSpPr/>
            <p:nvPr/>
          </p:nvSpPr>
          <p:spPr>
            <a:xfrm>
              <a:off x="593028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Oval 70">
              <a:extLst>
                <a:ext uri="{FF2B5EF4-FFF2-40B4-BE49-F238E27FC236}">
                  <a16:creationId xmlns:a16="http://schemas.microsoft.com/office/drawing/2014/main" id="{83643C72-EAE4-4DB8-9DE6-CBF27941EAA9}"/>
                </a:ext>
              </a:extLst>
            </p:cNvPr>
            <p:cNvSpPr/>
            <p:nvPr/>
          </p:nvSpPr>
          <p:spPr>
            <a:xfrm>
              <a:off x="629032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Oval 71">
              <a:extLst>
                <a:ext uri="{FF2B5EF4-FFF2-40B4-BE49-F238E27FC236}">
                  <a16:creationId xmlns:a16="http://schemas.microsoft.com/office/drawing/2014/main" id="{C5C9CA33-56A8-417B-A748-473A17E0B4E0}"/>
                </a:ext>
              </a:extLst>
            </p:cNvPr>
            <p:cNvSpPr/>
            <p:nvPr/>
          </p:nvSpPr>
          <p:spPr>
            <a:xfrm>
              <a:off x="665036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Oval 72">
              <a:extLst>
                <a:ext uri="{FF2B5EF4-FFF2-40B4-BE49-F238E27FC236}">
                  <a16:creationId xmlns:a16="http://schemas.microsoft.com/office/drawing/2014/main" id="{A1049BAB-6212-47FF-B304-10FAA90A47B5}"/>
                </a:ext>
              </a:extLst>
            </p:cNvPr>
            <p:cNvSpPr/>
            <p:nvPr/>
          </p:nvSpPr>
          <p:spPr>
            <a:xfrm>
              <a:off x="701040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Oval 73">
              <a:extLst>
                <a:ext uri="{FF2B5EF4-FFF2-40B4-BE49-F238E27FC236}">
                  <a16:creationId xmlns:a16="http://schemas.microsoft.com/office/drawing/2014/main" id="{2A7A225F-5C2A-454F-8641-8A0B06D71E8E}"/>
                </a:ext>
              </a:extLst>
            </p:cNvPr>
            <p:cNvSpPr/>
            <p:nvPr/>
          </p:nvSpPr>
          <p:spPr>
            <a:xfrm>
              <a:off x="737044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Oval 74">
              <a:extLst>
                <a:ext uri="{FF2B5EF4-FFF2-40B4-BE49-F238E27FC236}">
                  <a16:creationId xmlns:a16="http://schemas.microsoft.com/office/drawing/2014/main" id="{FC0FD99E-2DF4-48D0-BE29-9576E3FB1835}"/>
                </a:ext>
              </a:extLst>
            </p:cNvPr>
            <p:cNvSpPr/>
            <p:nvPr/>
          </p:nvSpPr>
          <p:spPr>
            <a:xfrm>
              <a:off x="7730480" y="5385574"/>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Oval 75">
              <a:extLst>
                <a:ext uri="{FF2B5EF4-FFF2-40B4-BE49-F238E27FC236}">
                  <a16:creationId xmlns:a16="http://schemas.microsoft.com/office/drawing/2014/main" id="{FDBD4D74-D53C-4FD7-80FC-F3261F3A37DF}"/>
                </a:ext>
              </a:extLst>
            </p:cNvPr>
            <p:cNvSpPr/>
            <p:nvPr/>
          </p:nvSpPr>
          <p:spPr>
            <a:xfrm>
              <a:off x="593028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Oval 76">
              <a:extLst>
                <a:ext uri="{FF2B5EF4-FFF2-40B4-BE49-F238E27FC236}">
                  <a16:creationId xmlns:a16="http://schemas.microsoft.com/office/drawing/2014/main" id="{8969286E-B8D1-43B0-A115-E753D6E46938}"/>
                </a:ext>
              </a:extLst>
            </p:cNvPr>
            <p:cNvSpPr/>
            <p:nvPr/>
          </p:nvSpPr>
          <p:spPr>
            <a:xfrm>
              <a:off x="629032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Oval 77">
              <a:extLst>
                <a:ext uri="{FF2B5EF4-FFF2-40B4-BE49-F238E27FC236}">
                  <a16:creationId xmlns:a16="http://schemas.microsoft.com/office/drawing/2014/main" id="{A676B85F-C507-4AD2-B05F-B7CAF3B24A8C}"/>
                </a:ext>
              </a:extLst>
            </p:cNvPr>
            <p:cNvSpPr/>
            <p:nvPr/>
          </p:nvSpPr>
          <p:spPr>
            <a:xfrm>
              <a:off x="665036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Oval 78">
              <a:extLst>
                <a:ext uri="{FF2B5EF4-FFF2-40B4-BE49-F238E27FC236}">
                  <a16:creationId xmlns:a16="http://schemas.microsoft.com/office/drawing/2014/main" id="{8752149F-4C92-42B3-A28B-63BE5751CC12}"/>
                </a:ext>
              </a:extLst>
            </p:cNvPr>
            <p:cNvSpPr/>
            <p:nvPr/>
          </p:nvSpPr>
          <p:spPr>
            <a:xfrm>
              <a:off x="701040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Oval 79">
              <a:extLst>
                <a:ext uri="{FF2B5EF4-FFF2-40B4-BE49-F238E27FC236}">
                  <a16:creationId xmlns:a16="http://schemas.microsoft.com/office/drawing/2014/main" id="{DD765454-FFF6-4FF4-AF6D-1F6E093FDC96}"/>
                </a:ext>
              </a:extLst>
            </p:cNvPr>
            <p:cNvSpPr/>
            <p:nvPr/>
          </p:nvSpPr>
          <p:spPr>
            <a:xfrm>
              <a:off x="737044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Oval 80">
              <a:extLst>
                <a:ext uri="{FF2B5EF4-FFF2-40B4-BE49-F238E27FC236}">
                  <a16:creationId xmlns:a16="http://schemas.microsoft.com/office/drawing/2014/main" id="{C84C8CFE-E616-43C9-B03C-D5CD95E2B8D2}"/>
                </a:ext>
              </a:extLst>
            </p:cNvPr>
            <p:cNvSpPr/>
            <p:nvPr/>
          </p:nvSpPr>
          <p:spPr>
            <a:xfrm>
              <a:off x="7730480" y="5742958"/>
              <a:ext cx="93306" cy="9330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869131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Classificação de reservatórios:</a:t>
            </a:r>
          </a:p>
          <a:p>
            <a:pPr lvl="1"/>
            <a:r>
              <a:rPr lang="pt-BR" dirty="0"/>
              <a:t>Existentes: (i) lagos naturais; (</a:t>
            </a:r>
            <a:r>
              <a:rPr lang="pt-BR" dirty="0" err="1"/>
              <a:t>ii</a:t>
            </a:r>
            <a:r>
              <a:rPr lang="pt-BR" dirty="0"/>
              <a:t>) reservatórios existentes em operação para fins de geração de energia ou outros usos; (</a:t>
            </a:r>
            <a:r>
              <a:rPr lang="pt-BR" dirty="0" err="1"/>
              <a:t>iii</a:t>
            </a:r>
            <a:r>
              <a:rPr lang="pt-BR" dirty="0"/>
              <a:t>) reservatórios de usinas hidrelétricas planejadas no HERA</a:t>
            </a:r>
          </a:p>
          <a:p>
            <a:pPr lvl="1"/>
            <a:r>
              <a:rPr lang="pt-BR" dirty="0"/>
              <a:t>Novos: (i) implantados em rios e (</a:t>
            </a:r>
            <a:r>
              <a:rPr lang="pt-BR" dirty="0" err="1"/>
              <a:t>ii</a:t>
            </a:r>
            <a:r>
              <a:rPr lang="pt-BR" dirty="0"/>
              <a:t>) sem conexão com a rede hidrográfica</a:t>
            </a:r>
            <a:r>
              <a:rPr lang="pt-BR" sz="1800" dirty="0">
                <a:effectLst/>
                <a:latin typeface="Minion" panose="020B0604020202020204" charset="0"/>
                <a:ea typeface="Times New Roman" panose="02020603050405020304" pitchFamily="18" charset="0"/>
                <a:cs typeface="Times New Roman" panose="02020603050405020304" pitchFamily="18" charset="0"/>
              </a:rPr>
              <a:t> </a:t>
            </a:r>
          </a:p>
          <a:p>
            <a:pPr marL="285750" lvl="1" indent="-285750">
              <a:buSzPct val="50000"/>
              <a:buFont typeface="Arial" pitchFamily="34" charset="0"/>
              <a:buChar char="►"/>
            </a:pPr>
            <a:r>
              <a:rPr lang="pt-BR" sz="2400" dirty="0">
                <a:solidFill>
                  <a:schemeClr val="tx1">
                    <a:lumMod val="85000"/>
                    <a:lumOff val="15000"/>
                  </a:schemeClr>
                </a:solidFill>
                <a:ea typeface="+mn-ea"/>
                <a:cs typeface="+mn-cs"/>
              </a:rPr>
              <a:t>Definição de fluxo preliminar de procedimentos para dimensionamento (workflow)</a:t>
            </a:r>
          </a:p>
          <a:p>
            <a:pPr marL="285750" lvl="1" indent="-285750">
              <a:buSzPct val="50000"/>
              <a:buFont typeface="Arial" pitchFamily="34" charset="0"/>
              <a:buChar char="►"/>
            </a:pPr>
            <a:r>
              <a:rPr lang="pt-BR" sz="2400" dirty="0">
                <a:solidFill>
                  <a:schemeClr val="tx1">
                    <a:lumMod val="85000"/>
                    <a:lumOff val="15000"/>
                  </a:schemeClr>
                </a:solidFill>
                <a:ea typeface="+mn-ea"/>
                <a:cs typeface="+mn-cs"/>
              </a:rPr>
              <a:t>Criação de grupos de variáveis de entrada:</a:t>
            </a:r>
          </a:p>
          <a:p>
            <a:pPr lvl="1"/>
            <a:r>
              <a:rPr lang="pt-BR" dirty="0"/>
              <a:t>Gerais: características energéticas e circuito de adução </a:t>
            </a:r>
            <a:r>
              <a:rPr lang="pt-BR" sz="1400" dirty="0"/>
              <a:t>(~IN)</a:t>
            </a:r>
          </a:p>
          <a:p>
            <a:pPr lvl="1"/>
            <a:r>
              <a:rPr lang="pt-BR" dirty="0"/>
              <a:t>Específicas: reservatórios superior e inferior </a:t>
            </a:r>
            <a:r>
              <a:rPr lang="pt-BR" sz="1400" dirty="0"/>
              <a:t>(~UPPER, ~LOWER</a:t>
            </a:r>
            <a:r>
              <a:rPr lang="pt-BR" dirty="0"/>
              <a:t>)</a:t>
            </a:r>
          </a:p>
          <a:p>
            <a:pPr marL="411162" lvl="1" indent="0">
              <a:buNone/>
            </a:pPr>
            <a:r>
              <a:rPr lang="pt-BR" dirty="0"/>
              <a:t>(mesma codificação, preenchimento gerenciado pelo HERA)</a:t>
            </a:r>
          </a:p>
          <a:p>
            <a:pPr marL="285750" lvl="1" indent="-285750">
              <a:buSzPct val="50000"/>
              <a:buFont typeface="Arial" pitchFamily="34" charset="0"/>
              <a:buChar char="►"/>
            </a:pPr>
            <a:endParaRPr lang="pt-BR" sz="2400" dirty="0">
              <a:solidFill>
                <a:schemeClr val="tx1">
                  <a:lumMod val="85000"/>
                  <a:lumOff val="15000"/>
                </a:schemeClr>
              </a:solidFill>
              <a:ea typeface="+mn-ea"/>
              <a:cs typeface="+mn-cs"/>
            </a:endParaRPr>
          </a:p>
          <a:p>
            <a:pPr lvl="1"/>
            <a:endParaRPr lang="pt-BR" dirty="0"/>
          </a:p>
          <a:p>
            <a:pPr lvl="1"/>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28</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Projetos de engenharia</a:t>
            </a:r>
            <a:endParaRPr lang="pt-BR" dirty="0">
              <a:solidFill>
                <a:srgbClr val="FF0000"/>
              </a:solidFill>
            </a:endParaRPr>
          </a:p>
        </p:txBody>
      </p:sp>
      <p:pic>
        <p:nvPicPr>
          <p:cNvPr id="7" name="Picture 6">
            <a:extLst>
              <a:ext uri="{FF2B5EF4-FFF2-40B4-BE49-F238E27FC236}">
                <a16:creationId xmlns:a16="http://schemas.microsoft.com/office/drawing/2014/main" id="{E024476E-E910-4ABB-B8CF-C771677EABD6}"/>
              </a:ext>
            </a:extLst>
          </p:cNvPr>
          <p:cNvPicPr>
            <a:picLocks noChangeAspect="1"/>
          </p:cNvPicPr>
          <p:nvPr/>
        </p:nvPicPr>
        <p:blipFill rotWithShape="1">
          <a:blip r:embed="rId2"/>
          <a:srcRect b="84820"/>
          <a:stretch/>
        </p:blipFill>
        <p:spPr>
          <a:xfrm>
            <a:off x="8374380" y="4669865"/>
            <a:ext cx="1546860" cy="609600"/>
          </a:xfrm>
          <a:prstGeom prst="rect">
            <a:avLst/>
          </a:prstGeom>
        </p:spPr>
      </p:pic>
      <p:pic>
        <p:nvPicPr>
          <p:cNvPr id="10" name="Picture 9">
            <a:extLst>
              <a:ext uri="{FF2B5EF4-FFF2-40B4-BE49-F238E27FC236}">
                <a16:creationId xmlns:a16="http://schemas.microsoft.com/office/drawing/2014/main" id="{10D7E88F-E4D0-4BC7-A60A-E4A7F259D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4380" y="4277486"/>
            <a:ext cx="153924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7CDDE58-85A6-4CD4-81CA-C3330DA88C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5410200"/>
            <a:ext cx="1539240" cy="57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21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82C8CF-AC71-4F8E-B3DA-EBB213F87968}"/>
              </a:ext>
            </a:extLst>
          </p:cNvPr>
          <p:cNvPicPr>
            <a:picLocks noChangeAspect="1"/>
          </p:cNvPicPr>
          <p:nvPr/>
        </p:nvPicPr>
        <p:blipFill rotWithShape="1">
          <a:blip r:embed="rId2"/>
          <a:srcRect l="6250" t="15579" r="53750" b="6667"/>
          <a:stretch/>
        </p:blipFill>
        <p:spPr>
          <a:xfrm>
            <a:off x="6705600" y="608304"/>
            <a:ext cx="5368955" cy="5870546"/>
          </a:xfrm>
          <a:prstGeom prst="rect">
            <a:avLst/>
          </a:prstGeom>
        </p:spPr>
      </p:pic>
      <p:pic>
        <p:nvPicPr>
          <p:cNvPr id="9" name="Picture 8">
            <a:extLst>
              <a:ext uri="{FF2B5EF4-FFF2-40B4-BE49-F238E27FC236}">
                <a16:creationId xmlns:a16="http://schemas.microsoft.com/office/drawing/2014/main" id="{8B1D4640-ADD1-429F-9676-47BE43E47AB7}"/>
              </a:ext>
            </a:extLst>
          </p:cNvPr>
          <p:cNvPicPr>
            <a:picLocks noChangeAspect="1"/>
          </p:cNvPicPr>
          <p:nvPr/>
        </p:nvPicPr>
        <p:blipFill rotWithShape="1">
          <a:blip r:embed="rId3"/>
          <a:srcRect l="6875" t="26668" r="55291" b="4983"/>
          <a:stretch/>
        </p:blipFill>
        <p:spPr>
          <a:xfrm>
            <a:off x="1662920" y="1318397"/>
            <a:ext cx="5078191" cy="5160453"/>
          </a:xfrm>
          <a:prstGeom prst="rect">
            <a:avLst/>
          </a:prstGeom>
        </p:spPr>
      </p:pic>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pPr marL="285750" lvl="1" indent="-285750">
              <a:buSzPct val="50000"/>
              <a:buFont typeface="Arial" pitchFamily="34" charset="0"/>
              <a:buChar char="►"/>
            </a:pPr>
            <a:r>
              <a:rPr lang="pt-BR" sz="2400" dirty="0">
                <a:solidFill>
                  <a:schemeClr val="tx1">
                    <a:lumMod val="85000"/>
                    <a:lumOff val="15000"/>
                  </a:schemeClr>
                </a:solidFill>
                <a:ea typeface="+mn-ea"/>
                <a:cs typeface="+mn-cs"/>
              </a:rPr>
              <a:t>Workflow:</a:t>
            </a:r>
            <a:endParaRPr lang="pt-BR" dirty="0"/>
          </a:p>
          <a:p>
            <a:pPr lvl="1"/>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29</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Projetos de engenharia</a:t>
            </a:r>
            <a:endParaRPr lang="pt-BR" dirty="0">
              <a:solidFill>
                <a:srgbClr val="FF0000"/>
              </a:solidFill>
            </a:endParaRPr>
          </a:p>
        </p:txBody>
      </p:sp>
    </p:spTree>
    <p:extLst>
      <p:ext uri="{BB962C8B-B14F-4D97-AF65-F5344CB8AC3E}">
        <p14:creationId xmlns:p14="http://schemas.microsoft.com/office/powerpoint/2010/main" val="166582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485563" y="6553200"/>
            <a:ext cx="706437" cy="284163"/>
          </a:xfrm>
        </p:spPr>
        <p:txBody>
          <a:bodyPr/>
          <a:lstStyle/>
          <a:p>
            <a:fld id="{66444DCD-DD8C-49E0-BC11-9AAD323B4E7F}" type="slidenum">
              <a:rPr lang="pt-BR" smtClean="0"/>
              <a:pPr/>
              <a:t>3</a:t>
            </a:fld>
            <a:endParaRPr lang="pt-BR"/>
          </a:p>
        </p:txBody>
      </p:sp>
      <p:pic>
        <p:nvPicPr>
          <p:cNvPr id="8" name="Picture 7">
            <a:extLst>
              <a:ext uri="{FF2B5EF4-FFF2-40B4-BE49-F238E27FC236}">
                <a16:creationId xmlns:a16="http://schemas.microsoft.com/office/drawing/2014/main" id="{C2091580-C43A-46F3-A317-5CB21881E25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016976"/>
            <a:ext cx="7239000" cy="5190803"/>
          </a:xfrm>
          <a:prstGeom prst="rect">
            <a:avLst/>
          </a:prstGeom>
        </p:spPr>
      </p:pic>
      <p:pic>
        <p:nvPicPr>
          <p:cNvPr id="7" name="Picture 6">
            <a:extLst>
              <a:ext uri="{FF2B5EF4-FFF2-40B4-BE49-F238E27FC236}">
                <a16:creationId xmlns:a16="http://schemas.microsoft.com/office/drawing/2014/main" id="{FD233E20-2EBB-4632-BB1C-13A269B086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88769" y="381000"/>
            <a:ext cx="1638300" cy="794045"/>
          </a:xfrm>
          <a:prstGeom prst="rect">
            <a:avLst/>
          </a:prstGeom>
        </p:spPr>
      </p:pic>
      <p:sp>
        <p:nvSpPr>
          <p:cNvPr id="9" name="Text Placeholder 2">
            <a:extLst>
              <a:ext uri="{FF2B5EF4-FFF2-40B4-BE49-F238E27FC236}">
                <a16:creationId xmlns:a16="http://schemas.microsoft.com/office/drawing/2014/main" id="{933756A8-B542-4165-BEE9-44A91619A08A}"/>
              </a:ext>
            </a:extLst>
          </p:cNvPr>
          <p:cNvSpPr>
            <a:spLocks noGrp="1"/>
          </p:cNvSpPr>
          <p:nvPr>
            <p:ph type="body" sz="quarter" idx="10"/>
          </p:nvPr>
        </p:nvSpPr>
        <p:spPr>
          <a:xfrm>
            <a:off x="0" y="959154"/>
            <a:ext cx="4191000" cy="4939693"/>
          </a:xfrm>
        </p:spPr>
        <p:txBody>
          <a:bodyPr>
            <a:noAutofit/>
          </a:bodyPr>
          <a:lstStyle/>
          <a:p>
            <a:pPr algn="ctr">
              <a:buNone/>
            </a:pPr>
            <a:r>
              <a:rPr lang="pt-BR" altLang="pt-BR" sz="2200" dirty="0">
                <a:solidFill>
                  <a:schemeClr val="bg1"/>
                </a:solidFill>
                <a:latin typeface="Myriad Pro Light"/>
              </a:rPr>
              <a:t>PSR integra estudos de consultoria, desenvolvimento de ferramentas avançadas e pesquisa de novas metodologias para sistemas de energia</a:t>
            </a:r>
          </a:p>
          <a:p>
            <a:pPr algn="ctr">
              <a:buNone/>
            </a:pPr>
            <a:r>
              <a:rPr lang="pt-BR" altLang="pt-BR" sz="2200" dirty="0">
                <a:solidFill>
                  <a:schemeClr val="bg1"/>
                </a:solidFill>
                <a:latin typeface="Myriad Pro Light"/>
              </a:rPr>
              <a:t>Temos uma equipe de quase 100 pessoas formadas em otimização, sistemas de energia, estatística e ciência da computação</a:t>
            </a:r>
          </a:p>
          <a:p>
            <a:pPr algn="ctr">
              <a:buNone/>
            </a:pPr>
            <a:r>
              <a:rPr lang="pt-BR" altLang="pt-BR" sz="2200" dirty="0">
                <a:solidFill>
                  <a:schemeClr val="bg1"/>
                </a:solidFill>
                <a:latin typeface="Myriad Pro Light"/>
              </a:rPr>
              <a:t>Trabalhamos em mais de 70 países em todos os continentes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pPr marL="285750" lvl="1" indent="-285750">
                  <a:buSzPct val="50000"/>
                  <a:buFont typeface="Arial" pitchFamily="34" charset="0"/>
                  <a:buChar char="►"/>
                </a:pPr>
                <a:r>
                  <a:rPr lang="pt-BR" sz="2400" dirty="0">
                    <a:solidFill>
                      <a:schemeClr val="tx1">
                        <a:lumMod val="85000"/>
                        <a:lumOff val="15000"/>
                      </a:schemeClr>
                    </a:solidFill>
                    <a:ea typeface="+mn-ea"/>
                    <a:cs typeface="+mn-cs"/>
                  </a:rPr>
                  <a:t>Função objetivo da busca de candidatos (</a:t>
                </a:r>
                <a:r>
                  <a:rPr lang="pt-BR" sz="2400" dirty="0" err="1">
                    <a:solidFill>
                      <a:schemeClr val="tx1">
                        <a:lumMod val="85000"/>
                        <a:lumOff val="15000"/>
                      </a:schemeClr>
                    </a:solidFill>
                    <a:ea typeface="+mn-ea"/>
                    <a:cs typeface="+mn-cs"/>
                  </a:rPr>
                  <a:t>screening</a:t>
                </a:r>
                <a:r>
                  <a:rPr lang="pt-BR" sz="2400" dirty="0">
                    <a:solidFill>
                      <a:schemeClr val="tx1">
                        <a:lumMod val="85000"/>
                        <a:lumOff val="15000"/>
                      </a:schemeClr>
                    </a:solidFill>
                    <a:ea typeface="+mn-ea"/>
                    <a:cs typeface="+mn-cs"/>
                  </a:rPr>
                  <a:t>): </a:t>
                </a:r>
              </a:p>
              <a:p>
                <a:pPr marL="0" lvl="1" indent="0">
                  <a:buSzPct val="50000"/>
                  <a:buNone/>
                </a:pPr>
                <a14:m>
                  <m:oMathPara xmlns:m="http://schemas.openxmlformats.org/officeDocument/2006/math">
                    <m:oMathParaPr>
                      <m:jc m:val="centerGroup"/>
                    </m:oMathParaPr>
                    <m:oMath xmlns:m="http://schemas.openxmlformats.org/officeDocument/2006/math">
                      <m:r>
                        <a:rPr lang="pt-BR" sz="2400">
                          <a:solidFill>
                            <a:schemeClr val="tx1">
                              <a:lumMod val="85000"/>
                              <a:lumOff val="15000"/>
                            </a:schemeClr>
                          </a:solidFill>
                          <a:latin typeface="Cambria Math" panose="02040503050406030204" pitchFamily="18" charset="0"/>
                          <a:ea typeface="+mn-ea"/>
                          <a:cs typeface="+mn-cs"/>
                        </a:rPr>
                        <m:t>𝐶𝑇</m:t>
                      </m:r>
                      <m:r>
                        <a:rPr lang="pt-BR" sz="2400">
                          <a:solidFill>
                            <a:schemeClr val="tx1">
                              <a:lumMod val="85000"/>
                              <a:lumOff val="15000"/>
                            </a:schemeClr>
                          </a:solidFill>
                          <a:latin typeface="Cambria Math" panose="02040503050406030204" pitchFamily="18" charset="0"/>
                          <a:ea typeface="+mn-ea"/>
                          <a:cs typeface="+mn-cs"/>
                        </a:rPr>
                        <m:t>=</m:t>
                      </m:r>
                      <m:r>
                        <a:rPr lang="pt-BR" sz="2400">
                          <a:solidFill>
                            <a:schemeClr val="tx1">
                              <a:lumMod val="85000"/>
                              <a:lumOff val="15000"/>
                            </a:schemeClr>
                          </a:solidFill>
                          <a:latin typeface="Cambria Math" panose="02040503050406030204" pitchFamily="18" charset="0"/>
                          <a:ea typeface="+mn-ea"/>
                          <a:cs typeface="+mn-cs"/>
                        </a:rPr>
                        <m:t>𝑆𝐴</m:t>
                      </m:r>
                      <m:r>
                        <a:rPr lang="pt-BR" sz="2400">
                          <a:solidFill>
                            <a:schemeClr val="tx1">
                              <a:lumMod val="85000"/>
                              <a:lumOff val="15000"/>
                            </a:schemeClr>
                          </a:solidFill>
                          <a:latin typeface="Cambria Math" panose="02040503050406030204" pitchFamily="18" charset="0"/>
                          <a:ea typeface="+mn-ea"/>
                          <a:cs typeface="+mn-cs"/>
                        </a:rPr>
                        <m:t>+</m:t>
                      </m:r>
                      <m:r>
                        <a:rPr lang="pt-BR" sz="2400">
                          <a:solidFill>
                            <a:schemeClr val="tx1">
                              <a:lumMod val="85000"/>
                              <a:lumOff val="15000"/>
                            </a:schemeClr>
                          </a:solidFill>
                          <a:latin typeface="Cambria Math" panose="02040503050406030204" pitchFamily="18" charset="0"/>
                          <a:ea typeface="+mn-ea"/>
                          <a:cs typeface="+mn-cs"/>
                        </a:rPr>
                        <m:t>𝑂𝐶</m:t>
                      </m:r>
                      <m:r>
                        <a:rPr lang="pt-BR" sz="2400">
                          <a:solidFill>
                            <a:schemeClr val="tx1">
                              <a:lumMod val="85000"/>
                              <a:lumOff val="15000"/>
                            </a:schemeClr>
                          </a:solidFill>
                          <a:latin typeface="Cambria Math" panose="02040503050406030204" pitchFamily="18" charset="0"/>
                          <a:ea typeface="+mn-ea"/>
                          <a:cs typeface="+mn-cs"/>
                        </a:rPr>
                        <m:t>+</m:t>
                      </m:r>
                      <m:r>
                        <a:rPr lang="pt-BR" sz="2400">
                          <a:solidFill>
                            <a:schemeClr val="tx1">
                              <a:lumMod val="85000"/>
                              <a:lumOff val="15000"/>
                            </a:schemeClr>
                          </a:solidFill>
                          <a:latin typeface="Cambria Math" panose="02040503050406030204" pitchFamily="18" charset="0"/>
                          <a:ea typeface="+mn-ea"/>
                          <a:cs typeface="+mn-cs"/>
                        </a:rPr>
                        <m:t>𝐸𝑄</m:t>
                      </m:r>
                      <m:r>
                        <a:rPr lang="pt-BR" sz="2400">
                          <a:solidFill>
                            <a:schemeClr val="tx1">
                              <a:lumMod val="85000"/>
                              <a:lumOff val="15000"/>
                            </a:schemeClr>
                          </a:solidFill>
                          <a:latin typeface="Cambria Math" panose="02040503050406030204" pitchFamily="18" charset="0"/>
                          <a:ea typeface="+mn-ea"/>
                          <a:cs typeface="+mn-cs"/>
                        </a:rPr>
                        <m:t>+</m:t>
                      </m:r>
                      <m:r>
                        <a:rPr lang="pt-BR" sz="2400">
                          <a:solidFill>
                            <a:schemeClr val="tx1">
                              <a:lumMod val="85000"/>
                              <a:lumOff val="15000"/>
                            </a:schemeClr>
                          </a:solidFill>
                          <a:latin typeface="Cambria Math" panose="02040503050406030204" pitchFamily="18" charset="0"/>
                          <a:ea typeface="+mn-ea"/>
                          <a:cs typeface="+mn-cs"/>
                        </a:rPr>
                        <m:t>𝐼𝐸</m:t>
                      </m:r>
                      <m:r>
                        <a:rPr lang="pt-BR" sz="2400">
                          <a:solidFill>
                            <a:schemeClr val="tx1">
                              <a:lumMod val="85000"/>
                              <a:lumOff val="15000"/>
                            </a:schemeClr>
                          </a:solidFill>
                          <a:latin typeface="Cambria Math" panose="02040503050406030204" pitchFamily="18" charset="0"/>
                          <a:ea typeface="+mn-ea"/>
                          <a:cs typeface="+mn-cs"/>
                        </a:rPr>
                        <m:t>+</m:t>
                      </m:r>
                      <m:r>
                        <a:rPr lang="pt-BR" sz="2400">
                          <a:solidFill>
                            <a:schemeClr val="tx1">
                              <a:lumMod val="85000"/>
                              <a:lumOff val="15000"/>
                            </a:schemeClr>
                          </a:solidFill>
                          <a:latin typeface="Cambria Math" panose="02040503050406030204" pitchFamily="18" charset="0"/>
                          <a:ea typeface="+mn-ea"/>
                          <a:cs typeface="+mn-cs"/>
                        </a:rPr>
                        <m:t>𝑂𝑇</m:t>
                      </m:r>
                    </m:oMath>
                  </m:oMathPara>
                </a14:m>
                <a:endParaRPr lang="pt-BR" sz="2400" dirty="0">
                  <a:solidFill>
                    <a:schemeClr val="tx1">
                      <a:lumMod val="85000"/>
                      <a:lumOff val="15000"/>
                    </a:schemeClr>
                  </a:solidFill>
                  <a:ea typeface="+mn-ea"/>
                  <a:cs typeface="+mn-cs"/>
                </a:endParaRPr>
              </a:p>
              <a:p>
                <a:pPr marL="0" lvl="1" indent="0" algn="ctr">
                  <a:buSzPct val="50000"/>
                  <a:buNone/>
                </a:pPr>
                <a:r>
                  <a:rPr lang="pt-BR" dirty="0"/>
                  <a:t>Aprimoramento da função utilizada no artigo submetido a WRR</a:t>
                </a:r>
              </a:p>
              <a:p>
                <a:pPr lvl="1"/>
                <a14:m>
                  <m:oMath xmlns:m="http://schemas.openxmlformats.org/officeDocument/2006/math">
                    <m:r>
                      <m:rPr>
                        <m:sty m:val="p"/>
                      </m:rPr>
                      <a:rPr lang="pt-BR" smtClean="0">
                        <a:latin typeface="Cambria Math" panose="02040503050406030204" pitchFamily="18" charset="0"/>
                      </a:rPr>
                      <m:t>S</m:t>
                    </m:r>
                    <m:r>
                      <m:rPr>
                        <m:sty m:val="p"/>
                      </m:rPr>
                      <a:rPr lang="pt-BR">
                        <a:latin typeface="Cambria Math" panose="02040503050406030204" pitchFamily="18" charset="0"/>
                      </a:rPr>
                      <m:t>ocioambi</m:t>
                    </m:r>
                    <m:r>
                      <m:rPr>
                        <m:sty m:val="p"/>
                      </m:rPr>
                      <a:rPr lang="pt-BR" b="0" i="0" smtClean="0">
                        <a:latin typeface="Cambria Math" panose="02040503050406030204" pitchFamily="18" charset="0"/>
                      </a:rPr>
                      <m:t>en</m:t>
                    </m:r>
                    <m:r>
                      <m:rPr>
                        <m:sty m:val="p"/>
                      </m:rPr>
                      <a:rPr lang="pt-BR">
                        <a:latin typeface="Cambria Math" panose="02040503050406030204" pitchFamily="18" charset="0"/>
                      </a:rPr>
                      <m:t>tal</m:t>
                    </m:r>
                    <m:r>
                      <a:rPr lang="pt-BR">
                        <a:latin typeface="Cambria Math" panose="02040503050406030204" pitchFamily="18" charset="0"/>
                      </a:rPr>
                      <m:t>:</m:t>
                    </m:r>
                  </m:oMath>
                </a14:m>
                <a:r>
                  <a:rPr lang="pt-BR" dirty="0"/>
                  <a:t> </a:t>
                </a:r>
                <a14:m>
                  <m:oMath xmlns:m="http://schemas.openxmlformats.org/officeDocument/2006/math">
                    <m:r>
                      <a:rPr lang="pt-BR">
                        <a:latin typeface="Cambria Math" panose="02040503050406030204" pitchFamily="18" charset="0"/>
                      </a:rPr>
                      <m:t>𝑆𝐴</m:t>
                    </m:r>
                    <m:r>
                      <a:rPr lang="pt-BR">
                        <a:latin typeface="Cambria Math" panose="02040503050406030204" pitchFamily="18" charset="0"/>
                      </a:rPr>
                      <m:t>=(</m:t>
                    </m:r>
                    <m:r>
                      <a:rPr lang="pt-BR">
                        <a:latin typeface="Cambria Math" panose="02040503050406030204" pitchFamily="18" charset="0"/>
                      </a:rPr>
                      <m:t>𝑂𝐶</m:t>
                    </m:r>
                    <m:r>
                      <a:rPr lang="pt-BR">
                        <a:latin typeface="Cambria Math" panose="02040503050406030204" pitchFamily="18" charset="0"/>
                      </a:rPr>
                      <m:t>+</m:t>
                    </m:r>
                    <m:r>
                      <a:rPr lang="pt-BR">
                        <a:latin typeface="Cambria Math" panose="02040503050406030204" pitchFamily="18" charset="0"/>
                      </a:rPr>
                      <m:t>𝐸𝑄</m:t>
                    </m:r>
                    <m:r>
                      <a:rPr lang="pt-BR">
                        <a:latin typeface="Cambria Math" panose="02040503050406030204" pitchFamily="18" charset="0"/>
                      </a:rPr>
                      <m:t>+</m:t>
                    </m:r>
                    <m:r>
                      <a:rPr lang="pt-BR">
                        <a:latin typeface="Cambria Math" panose="02040503050406030204" pitchFamily="18" charset="0"/>
                      </a:rPr>
                      <m:t>𝐼𝐸</m:t>
                    </m:r>
                    <m:r>
                      <a:rPr lang="pt-BR">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pt-BR">
                                    <a:latin typeface="Cambria Math" panose="02040503050406030204" pitchFamily="18" charset="0"/>
                                  </a:rPr>
                                  <m:t>𝑖</m:t>
                                </m:r>
                              </m:sub>
                              <m:sup/>
                              <m:e>
                                <m:sSub>
                                  <m:sSubPr>
                                    <m:ctrlPr>
                                      <a:rPr lang="en-US" i="1">
                                        <a:latin typeface="Cambria Math" panose="02040503050406030204" pitchFamily="18" charset="0"/>
                                      </a:rPr>
                                    </m:ctrlPr>
                                  </m:sSubPr>
                                  <m:e>
                                    <m:r>
                                      <a:rPr lang="pt-BR">
                                        <a:latin typeface="Cambria Math" panose="02040503050406030204" pitchFamily="18" charset="0"/>
                                      </a:rPr>
                                      <m:t>𝐾</m:t>
                                    </m:r>
                                  </m:e>
                                  <m:sub>
                                    <m:r>
                                      <a:rPr lang="pt-BR">
                                        <a:latin typeface="Cambria Math" panose="02040503050406030204" pitchFamily="18" charset="0"/>
                                      </a:rPr>
                                      <m:t>𝑖</m:t>
                                    </m:r>
                                  </m:sub>
                                </m:sSub>
                                <m:r>
                                  <a:rPr lang="pt-BR">
                                    <a:latin typeface="Cambria Math" panose="02040503050406030204" pitchFamily="18" charset="0"/>
                                  </a:rPr>
                                  <m:t> ×</m:t>
                                </m:r>
                                <m:sSub>
                                  <m:sSubPr>
                                    <m:ctrlPr>
                                      <a:rPr lang="en-US" i="1">
                                        <a:latin typeface="Cambria Math" panose="02040503050406030204" pitchFamily="18" charset="0"/>
                                      </a:rPr>
                                    </m:ctrlPr>
                                  </m:sSubPr>
                                  <m:e>
                                    <m:r>
                                      <a:rPr lang="pt-BR">
                                        <a:latin typeface="Cambria Math" panose="02040503050406030204" pitchFamily="18" charset="0"/>
                                      </a:rPr>
                                      <m:t>𝐴</m:t>
                                    </m:r>
                                  </m:e>
                                  <m:sub>
                                    <m:r>
                                      <a:rPr lang="pt-BR">
                                        <a:latin typeface="Cambria Math" panose="02040503050406030204" pitchFamily="18" charset="0"/>
                                      </a:rPr>
                                      <m:t>𝑖</m:t>
                                    </m:r>
                                  </m:sub>
                                </m:sSub>
                              </m:e>
                            </m:nary>
                          </m:num>
                          <m:den>
                            <m:nary>
                              <m:naryPr>
                                <m:chr m:val="∑"/>
                                <m:limLoc m:val="subSup"/>
                                <m:supHide m:val="on"/>
                                <m:ctrlPr>
                                  <a:rPr lang="en-US" i="1">
                                    <a:latin typeface="Cambria Math" panose="02040503050406030204" pitchFamily="18" charset="0"/>
                                  </a:rPr>
                                </m:ctrlPr>
                              </m:naryPr>
                              <m:sub>
                                <m:r>
                                  <a:rPr lang="pt-BR">
                                    <a:latin typeface="Cambria Math" panose="02040503050406030204" pitchFamily="18" charset="0"/>
                                  </a:rPr>
                                  <m:t>𝑖</m:t>
                                </m:r>
                              </m:sub>
                              <m:sup/>
                              <m:e>
                                <m:sSub>
                                  <m:sSubPr>
                                    <m:ctrlPr>
                                      <a:rPr lang="en-US" i="1">
                                        <a:latin typeface="Cambria Math" panose="02040503050406030204" pitchFamily="18" charset="0"/>
                                      </a:rPr>
                                    </m:ctrlPr>
                                  </m:sSubPr>
                                  <m:e>
                                    <m:r>
                                      <a:rPr lang="pt-BR">
                                        <a:latin typeface="Cambria Math" panose="02040503050406030204" pitchFamily="18" charset="0"/>
                                      </a:rPr>
                                      <m:t>𝐴</m:t>
                                    </m:r>
                                  </m:e>
                                  <m:sub>
                                    <m:r>
                                      <a:rPr lang="pt-BR">
                                        <a:latin typeface="Cambria Math" panose="02040503050406030204" pitchFamily="18" charset="0"/>
                                      </a:rPr>
                                      <m:t>𝑖</m:t>
                                    </m:r>
                                  </m:sub>
                                </m:sSub>
                              </m:e>
                            </m:nary>
                          </m:den>
                        </m:f>
                      </m:e>
                    </m:d>
                  </m:oMath>
                </a14:m>
                <a:r>
                  <a:rPr lang="pt-BR" dirty="0"/>
                  <a:t> </a:t>
                </a:r>
                <a:r>
                  <a:rPr lang="pt-BR" sz="1600" dirty="0">
                    <a:solidFill>
                      <a:srgbClr val="0070C0"/>
                    </a:solidFill>
                  </a:rPr>
                  <a:t>em fase de implantação</a:t>
                </a:r>
                <a:endParaRPr lang="pt-BR" dirty="0">
                  <a:solidFill>
                    <a:srgbClr val="0070C0"/>
                  </a:solidFill>
                </a:endParaRPr>
              </a:p>
              <a:p>
                <a:pPr lvl="1"/>
                <a:r>
                  <a:rPr lang="pt-BR" dirty="0">
                    <a:latin typeface="Cambria Math" panose="02040503050406030204" pitchFamily="18" charset="0"/>
                  </a:rPr>
                  <a:t>Obras civis: </a:t>
                </a:r>
                <a14:m>
                  <m:oMath xmlns:m="http://schemas.openxmlformats.org/officeDocument/2006/math">
                    <m:r>
                      <a:rPr lang="pt-BR">
                        <a:latin typeface="Cambria Math" panose="02040503050406030204" pitchFamily="18" charset="0"/>
                      </a:rPr>
                      <m:t>𝑂𝐶</m:t>
                    </m:r>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𝐾</m:t>
                        </m:r>
                      </m:e>
                      <m:sub>
                        <m:r>
                          <a:rPr lang="pt-BR">
                            <a:latin typeface="Cambria Math" panose="02040503050406030204" pitchFamily="18" charset="0"/>
                          </a:rPr>
                          <m:t>𝑜𝑐</m:t>
                        </m:r>
                      </m:sub>
                    </m:sSub>
                    <m:r>
                      <a:rPr lang="pt-BR">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pt-BR">
                                <a:latin typeface="Cambria Math" panose="02040503050406030204" pitchFamily="18" charset="0"/>
                              </a:rPr>
                              <m:t>𝐶</m:t>
                            </m:r>
                          </m:e>
                          <m:sub>
                            <m:r>
                              <a:rPr lang="pt-BR">
                                <a:latin typeface="Cambria Math" panose="02040503050406030204" pitchFamily="18" charset="0"/>
                              </a:rPr>
                              <m:t>𝑏𝑎𝑟</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𝑏𝑎𝑟</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𝐶</m:t>
                            </m:r>
                          </m:e>
                          <m:sub>
                            <m:r>
                              <a:rPr lang="pt-BR">
                                <a:latin typeface="Cambria Math" panose="02040503050406030204" pitchFamily="18" charset="0"/>
                              </a:rPr>
                              <m:t>h𝑖𝑑</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𝑉</m:t>
                            </m:r>
                          </m:e>
                          <m:sub>
                            <m:r>
                              <a:rPr lang="pt-BR">
                                <a:latin typeface="Cambria Math" panose="02040503050406030204" pitchFamily="18" charset="0"/>
                              </a:rPr>
                              <m:t>h𝑖𝑑</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𝐶</m:t>
                            </m:r>
                          </m:e>
                          <m:sub>
                            <m:r>
                              <a:rPr lang="pt-BR">
                                <a:latin typeface="Cambria Math" panose="02040503050406030204" pitchFamily="18" charset="0"/>
                              </a:rPr>
                              <m:t>𝑎</m:t>
                            </m:r>
                            <m:r>
                              <a:rPr lang="pt-BR">
                                <a:latin typeface="Cambria Math" panose="02040503050406030204" pitchFamily="18" charset="0"/>
                              </a:rPr>
                              <m:t>ç</m:t>
                            </m:r>
                            <m:r>
                              <a:rPr lang="pt-BR">
                                <a:latin typeface="Cambria Math" panose="02040503050406030204" pitchFamily="18" charset="0"/>
                              </a:rPr>
                              <m:t>𝑜</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𝑃</m:t>
                            </m:r>
                          </m:e>
                          <m:sub>
                            <m:r>
                              <a:rPr lang="pt-BR">
                                <a:latin typeface="Cambria Math" panose="02040503050406030204" pitchFamily="18" charset="0"/>
                              </a:rPr>
                              <m:t>𝑎</m:t>
                            </m:r>
                            <m:r>
                              <a:rPr lang="pt-BR">
                                <a:latin typeface="Cambria Math" panose="02040503050406030204" pitchFamily="18" charset="0"/>
                              </a:rPr>
                              <m:t>ç</m:t>
                            </m:r>
                            <m:r>
                              <a:rPr lang="pt-BR">
                                <a:latin typeface="Cambria Math" panose="02040503050406030204" pitchFamily="18" charset="0"/>
                              </a:rPr>
                              <m:t>𝑜</m:t>
                            </m:r>
                          </m:sub>
                        </m:sSub>
                      </m:e>
                    </m:d>
                  </m:oMath>
                </a14:m>
                <a:r>
                  <a:rPr lang="en-US" dirty="0">
                    <a:latin typeface="Cambria Math" panose="02040503050406030204" pitchFamily="18" charset="0"/>
                  </a:rPr>
                  <a:t> </a:t>
                </a:r>
                <a:r>
                  <a:rPr lang="en-US" sz="1600" dirty="0">
                    <a:solidFill>
                      <a:srgbClr val="0070C0"/>
                    </a:solidFill>
                  </a:rPr>
                  <a:t>em fase de testes e ajustes</a:t>
                </a:r>
              </a:p>
              <a:p>
                <a:pPr lvl="1"/>
                <a:r>
                  <a:rPr lang="en-US" dirty="0">
                    <a:latin typeface="Cambria Math" panose="02040503050406030204" pitchFamily="18" charset="0"/>
                  </a:rPr>
                  <a:t>Equipamentos: </a:t>
                </a:r>
                <a14:m>
                  <m:oMath xmlns:m="http://schemas.openxmlformats.org/officeDocument/2006/math">
                    <m:r>
                      <a:rPr lang="pt-BR">
                        <a:latin typeface="Cambria Math" panose="02040503050406030204" pitchFamily="18" charset="0"/>
                      </a:rPr>
                      <m:t>𝐸𝑄</m:t>
                    </m:r>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𝐾</m:t>
                        </m:r>
                      </m:e>
                      <m:sub>
                        <m:r>
                          <a:rPr lang="pt-BR">
                            <a:latin typeface="Cambria Math" panose="02040503050406030204" pitchFamily="18" charset="0"/>
                          </a:rPr>
                          <m:t>𝑒𝑞</m:t>
                        </m:r>
                      </m:sub>
                    </m:sSub>
                    <m:r>
                      <a:rPr lang="pt-BR">
                        <a:latin typeface="Cambria Math" panose="02040503050406030204" pitchFamily="18" charset="0"/>
                      </a:rPr>
                      <m:t>∙</m:t>
                    </m:r>
                    <m:r>
                      <a:rPr lang="pt-BR">
                        <a:latin typeface="Cambria Math" panose="02040503050406030204" pitchFamily="18" charset="0"/>
                      </a:rPr>
                      <m:t>𝑓</m:t>
                    </m:r>
                    <m:d>
                      <m:dPr>
                        <m:ctrlPr>
                          <a:rPr lang="en-US" i="1">
                            <a:latin typeface="Cambria Math" panose="02040503050406030204" pitchFamily="18" charset="0"/>
                          </a:rPr>
                        </m:ctrlPr>
                      </m:dPr>
                      <m:e>
                        <m:r>
                          <a:rPr lang="pt-BR">
                            <a:latin typeface="Cambria Math" panose="02040503050406030204" pitchFamily="18" charset="0"/>
                          </a:rPr>
                          <m:t>𝐻</m:t>
                        </m:r>
                        <m:r>
                          <a:rPr lang="pt-BR">
                            <a:latin typeface="Cambria Math" panose="02040503050406030204" pitchFamily="18" charset="0"/>
                          </a:rPr>
                          <m:t>,</m:t>
                        </m:r>
                        <m:r>
                          <a:rPr lang="pt-BR">
                            <a:latin typeface="Cambria Math" panose="02040503050406030204" pitchFamily="18" charset="0"/>
                          </a:rPr>
                          <m:t>𝑄</m:t>
                        </m:r>
                      </m:e>
                    </m:d>
                  </m:oMath>
                </a14:m>
                <a:r>
                  <a:rPr lang="en-US" dirty="0">
                    <a:latin typeface="Cambria Math" panose="02040503050406030204" pitchFamily="18" charset="0"/>
                  </a:rPr>
                  <a:t> </a:t>
                </a:r>
                <a:r>
                  <a:rPr lang="en-US" sz="1600" dirty="0">
                    <a:solidFill>
                      <a:srgbClr val="0070C0"/>
                    </a:solidFill>
                  </a:rPr>
                  <a:t>uso de regressão simbólica, em fase de testes</a:t>
                </a:r>
              </a:p>
              <a:p>
                <a:pPr lvl="1"/>
                <a:r>
                  <a:rPr lang="pt-BR" dirty="0">
                    <a:latin typeface="Cambria Math" panose="02040503050406030204" pitchFamily="18" charset="0"/>
                  </a:rPr>
                  <a:t>Infraestrutura: </a:t>
                </a:r>
                <a14:m>
                  <m:oMath xmlns:m="http://schemas.openxmlformats.org/officeDocument/2006/math">
                    <m:r>
                      <a:rPr lang="pt-BR">
                        <a:latin typeface="Cambria Math" panose="02040503050406030204" pitchFamily="18" charset="0"/>
                      </a:rPr>
                      <m:t>𝐼𝐸</m:t>
                    </m:r>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𝐶</m:t>
                        </m:r>
                      </m:e>
                      <m:sub>
                        <m:r>
                          <a:rPr lang="pt-BR">
                            <a:latin typeface="Cambria Math" panose="02040503050406030204" pitchFamily="18" charset="0"/>
                          </a:rPr>
                          <m:t>𝑣</m:t>
                        </m:r>
                      </m:sub>
                    </m:sSub>
                    <m:sSub>
                      <m:sSubPr>
                        <m:ctrlPr>
                          <a:rPr lang="en-US" i="1">
                            <a:latin typeface="Cambria Math" panose="02040503050406030204" pitchFamily="18" charset="0"/>
                          </a:rPr>
                        </m:ctrlPr>
                      </m:sSubPr>
                      <m:e>
                        <m:r>
                          <a:rPr lang="pt-BR">
                            <a:latin typeface="Cambria Math" panose="02040503050406030204" pitchFamily="18" charset="0"/>
                          </a:rPr>
                          <m:t>𝐿</m:t>
                        </m:r>
                      </m:e>
                      <m:sub>
                        <m:r>
                          <a:rPr lang="pt-BR">
                            <a:latin typeface="Cambria Math" panose="02040503050406030204" pitchFamily="18" charset="0"/>
                          </a:rPr>
                          <m:t>𝑣</m:t>
                        </m:r>
                      </m:sub>
                    </m:sSub>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𝐶</m:t>
                        </m:r>
                      </m:e>
                      <m:sub>
                        <m:r>
                          <a:rPr lang="pt-BR">
                            <a:latin typeface="Cambria Math" panose="02040503050406030204" pitchFamily="18" charset="0"/>
                          </a:rPr>
                          <m:t>𝑒</m:t>
                        </m:r>
                      </m:sub>
                    </m:sSub>
                    <m:sSub>
                      <m:sSubPr>
                        <m:ctrlPr>
                          <a:rPr lang="en-US" i="1">
                            <a:latin typeface="Cambria Math" panose="02040503050406030204" pitchFamily="18" charset="0"/>
                          </a:rPr>
                        </m:ctrlPr>
                      </m:sSubPr>
                      <m:e>
                        <m:r>
                          <a:rPr lang="pt-BR">
                            <a:latin typeface="Cambria Math" panose="02040503050406030204" pitchFamily="18" charset="0"/>
                          </a:rPr>
                          <m:t>𝐿</m:t>
                        </m:r>
                      </m:e>
                      <m:sub>
                        <m:r>
                          <a:rPr lang="pt-BR">
                            <a:latin typeface="Cambria Math" panose="02040503050406030204" pitchFamily="18" charset="0"/>
                          </a:rPr>
                          <m:t>𝑒</m:t>
                        </m:r>
                      </m:sub>
                    </m:sSub>
                  </m:oMath>
                </a14:m>
                <a:r>
                  <a:rPr lang="en-US" dirty="0">
                    <a:latin typeface="Cambria Math" panose="02040503050406030204" pitchFamily="18" charset="0"/>
                  </a:rPr>
                  <a:t> </a:t>
                </a:r>
                <a:r>
                  <a:rPr lang="en-US" sz="1600" dirty="0">
                    <a:solidFill>
                      <a:srgbClr val="0070C0"/>
                    </a:solidFill>
                  </a:rPr>
                  <a:t>em fase de implantação</a:t>
                </a:r>
              </a:p>
              <a:p>
                <a:pPr lvl="1"/>
                <a14:m>
                  <m:oMath xmlns:m="http://schemas.openxmlformats.org/officeDocument/2006/math">
                    <m:r>
                      <m:rPr>
                        <m:sty m:val="p"/>
                      </m:rPr>
                      <a:rPr lang="pt-BR" i="0">
                        <a:latin typeface="Cambria Math" panose="02040503050406030204" pitchFamily="18" charset="0"/>
                      </a:rPr>
                      <m:t>Outros</m:t>
                    </m:r>
                    <m:r>
                      <a:rPr lang="pt-BR" i="0">
                        <a:latin typeface="Cambria Math" panose="02040503050406030204" pitchFamily="18" charset="0"/>
                      </a:rPr>
                      <m:t> </m:t>
                    </m:r>
                    <m:r>
                      <m:rPr>
                        <m:sty m:val="p"/>
                      </m:rPr>
                      <a:rPr lang="pt-BR" i="0">
                        <a:latin typeface="Cambria Math" panose="02040503050406030204" pitchFamily="18" charset="0"/>
                      </a:rPr>
                      <m:t>custos</m:t>
                    </m:r>
                    <m:r>
                      <a:rPr lang="pt-BR" i="0">
                        <a:latin typeface="Cambria Math" panose="02040503050406030204" pitchFamily="18" charset="0"/>
                      </a:rPr>
                      <m:t>: </m:t>
                    </m:r>
                    <m:r>
                      <a:rPr lang="pt-BR">
                        <a:latin typeface="Cambria Math" panose="02040503050406030204" pitchFamily="18" charset="0"/>
                      </a:rPr>
                      <m:t>𝑂𝑇</m:t>
                    </m:r>
                    <m:r>
                      <a:rPr lang="pt-BR">
                        <a:latin typeface="Cambria Math" panose="02040503050406030204" pitchFamily="18" charset="0"/>
                      </a:rPr>
                      <m:t>=</m:t>
                    </m:r>
                    <m:sSub>
                      <m:sSubPr>
                        <m:ctrlPr>
                          <a:rPr lang="en-US" i="1">
                            <a:latin typeface="Cambria Math" panose="02040503050406030204" pitchFamily="18" charset="0"/>
                          </a:rPr>
                        </m:ctrlPr>
                      </m:sSubPr>
                      <m:e>
                        <m:r>
                          <a:rPr lang="pt-BR">
                            <a:latin typeface="Cambria Math" panose="02040503050406030204" pitchFamily="18" charset="0"/>
                          </a:rPr>
                          <m:t>𝐾</m:t>
                        </m:r>
                      </m:e>
                      <m:sub>
                        <m:r>
                          <a:rPr lang="pt-BR">
                            <a:latin typeface="Cambria Math" panose="02040503050406030204" pitchFamily="18" charset="0"/>
                          </a:rPr>
                          <m:t>𝑜𝑡</m:t>
                        </m:r>
                      </m:sub>
                    </m:sSub>
                    <m:r>
                      <a:rPr lang="pt-BR">
                        <a:latin typeface="Cambria Math" panose="02040503050406030204" pitchFamily="18" charset="0"/>
                      </a:rPr>
                      <m:t>∙(</m:t>
                    </m:r>
                    <m:r>
                      <a:rPr lang="pt-BR">
                        <a:latin typeface="Cambria Math" panose="02040503050406030204" pitchFamily="18" charset="0"/>
                      </a:rPr>
                      <m:t>𝑆𝐴</m:t>
                    </m:r>
                    <m:r>
                      <a:rPr lang="pt-BR">
                        <a:latin typeface="Cambria Math" panose="02040503050406030204" pitchFamily="18" charset="0"/>
                      </a:rPr>
                      <m:t>+</m:t>
                    </m:r>
                    <m:r>
                      <a:rPr lang="pt-BR">
                        <a:latin typeface="Cambria Math" panose="02040503050406030204" pitchFamily="18" charset="0"/>
                      </a:rPr>
                      <m:t>𝑂𝐶</m:t>
                    </m:r>
                    <m:r>
                      <a:rPr lang="pt-BR">
                        <a:latin typeface="Cambria Math" panose="02040503050406030204" pitchFamily="18" charset="0"/>
                      </a:rPr>
                      <m:t>+</m:t>
                    </m:r>
                    <m:r>
                      <a:rPr lang="pt-BR">
                        <a:latin typeface="Cambria Math" panose="02040503050406030204" pitchFamily="18" charset="0"/>
                      </a:rPr>
                      <m:t>𝐸𝑄</m:t>
                    </m:r>
                    <m:r>
                      <a:rPr lang="pt-BR">
                        <a:latin typeface="Cambria Math" panose="02040503050406030204" pitchFamily="18" charset="0"/>
                      </a:rPr>
                      <m:t>+</m:t>
                    </m:r>
                    <m:r>
                      <a:rPr lang="pt-BR">
                        <a:latin typeface="Cambria Math" panose="02040503050406030204" pitchFamily="18" charset="0"/>
                      </a:rPr>
                      <m:t>𝐼𝐸</m:t>
                    </m:r>
                    <m:r>
                      <a:rPr lang="pt-BR">
                        <a:latin typeface="Cambria Math" panose="02040503050406030204" pitchFamily="18" charset="0"/>
                      </a:rPr>
                      <m:t>)</m:t>
                    </m:r>
                  </m:oMath>
                </a14:m>
                <a:endParaRPr lang="en-US" dirty="0">
                  <a:latin typeface="Cambria Math" panose="02040503050406030204" pitchFamily="18" charset="0"/>
                </a:endParaRPr>
              </a:p>
              <a:p>
                <a:pPr lvl="1"/>
                <a:endParaRPr lang="en-US" sz="1800" dirty="0">
                  <a:effectLst/>
                  <a:latin typeface="Minion" panose="020B0604020202020204" charset="0"/>
                  <a:ea typeface="Times New Roman" panose="02020603050405020304" pitchFamily="18" charset="0"/>
                  <a:cs typeface="Times New Roman" panose="02020603050405020304" pitchFamily="18" charset="0"/>
                </a:endParaRPr>
              </a:p>
              <a:p>
                <a:pPr lvl="1"/>
                <a:endParaRPr lang="en-US" dirty="0">
                  <a:effectLst/>
                  <a:latin typeface="Minion" panose="020B0604020202020204" charset="0"/>
                  <a:ea typeface="Times New Roman" panose="02020603050405020304" pitchFamily="18" charset="0"/>
                  <a:cs typeface="Times New Roman" panose="02020603050405020304" pitchFamily="18" charset="0"/>
                </a:endParaRPr>
              </a:p>
              <a:p>
                <a:pPr lvl="1"/>
                <a:endParaRPr lang="pt-BR" dirty="0">
                  <a:latin typeface="Cambria Math" panose="02040503050406030204" pitchFamily="18" charset="0"/>
                </a:endParaRPr>
              </a:p>
            </p:txBody>
          </p:sp>
        </mc:Choice>
        <mc:Fallback xmlns="">
          <p:sp>
            <p:nvSpPr>
              <p:cNvPr id="4" name="Content Placeholder 3">
                <a:extLst>
                  <a:ext uri="{FF2B5EF4-FFF2-40B4-BE49-F238E27FC236}">
                    <a16:creationId xmlns:a16="http://schemas.microsoft.com/office/drawing/2014/main" id="{C2FD6811-AC99-4CAA-A85C-0E68CA552BEE}"/>
                  </a:ext>
                </a:extLst>
              </p:cNvPr>
              <p:cNvSpPr>
                <a:spLocks noGrp="1" noRot="1" noChangeAspect="1" noMove="1" noResize="1" noEditPoints="1" noAdjustHandles="1" noChangeArrowheads="1" noChangeShapeType="1" noTextEdit="1"/>
              </p:cNvSpPr>
              <p:nvPr>
                <p:ph idx="1"/>
              </p:nvPr>
            </p:nvSpPr>
            <p:spPr>
              <a:blipFill>
                <a:blip r:embed="rId2"/>
                <a:stretch>
                  <a:fillRect t="-57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30</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Volumes e custos</a:t>
            </a:r>
            <a:endParaRPr lang="pt-BR" dirty="0">
              <a:solidFill>
                <a:srgbClr val="FF0000"/>
              </a:solidFill>
            </a:endParaRPr>
          </a:p>
        </p:txBody>
      </p:sp>
    </p:spTree>
    <p:extLst>
      <p:ext uri="{BB962C8B-B14F-4D97-AF65-F5344CB8AC3E}">
        <p14:creationId xmlns:p14="http://schemas.microsoft.com/office/powerpoint/2010/main" val="70104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 Metodologia</a:t>
            </a:r>
          </a:p>
          <a:p>
            <a:pPr lvl="1"/>
            <a:r>
              <a:rPr lang="pt-BR" sz="1800" b="1" dirty="0">
                <a:solidFill>
                  <a:schemeClr val="accent4">
                    <a:lumMod val="75000"/>
                  </a:schemeClr>
                </a:solidFill>
              </a:rPr>
              <a:t>3.1. Desenvolvimento de algoritmos</a:t>
            </a:r>
          </a:p>
          <a:p>
            <a:pPr lvl="1"/>
            <a:r>
              <a:rPr lang="pt-BR" sz="1800" b="1" dirty="0"/>
              <a:t>3.2. Critérios gerais</a:t>
            </a:r>
          </a:p>
          <a:p>
            <a:pPr lvl="1"/>
            <a:r>
              <a:rPr lang="pt-BR" sz="1800" b="1" dirty="0">
                <a:solidFill>
                  <a:schemeClr val="accent4">
                    <a:lumMod val="75000"/>
                  </a:schemeClr>
                </a:solidFill>
              </a:rPr>
              <a:t>3.3. Meio ambiente</a:t>
            </a:r>
          </a:p>
          <a:p>
            <a:pPr lvl="1"/>
            <a:r>
              <a:rPr lang="pt-BR" sz="1800" b="1" dirty="0">
                <a:solidFill>
                  <a:schemeClr val="accent4">
                    <a:lumMod val="75000"/>
                  </a:schemeClr>
                </a:solidFill>
              </a:rPr>
              <a:t>3.4. Arranjos de Engenharia</a:t>
            </a:r>
          </a:p>
        </p:txBody>
      </p:sp>
    </p:spTree>
    <p:extLst>
      <p:ext uri="{BB962C8B-B14F-4D97-AF65-F5344CB8AC3E}">
        <p14:creationId xmlns:p14="http://schemas.microsoft.com/office/powerpoint/2010/main" val="307240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3.2. Critérios gerais</a:t>
            </a:r>
          </a:p>
          <a:p>
            <a:pPr lvl="1"/>
            <a:r>
              <a:rPr lang="pt-BR" sz="1800" b="1" dirty="0"/>
              <a:t>3.2.1.Cenários regulatórios </a:t>
            </a:r>
            <a:endParaRPr lang="pt-BR" sz="1800" b="1" dirty="0">
              <a:solidFill>
                <a:schemeClr val="accent4">
                  <a:lumMod val="75000"/>
                </a:schemeClr>
              </a:solidFill>
            </a:endParaRPr>
          </a:p>
          <a:p>
            <a:pPr lvl="1"/>
            <a:r>
              <a:rPr lang="pt-BR" sz="1800" b="1" dirty="0">
                <a:solidFill>
                  <a:schemeClr val="accent4">
                    <a:lumMod val="75000"/>
                  </a:schemeClr>
                </a:solidFill>
              </a:rPr>
              <a:t>3.2.2. Reservatórios e dimensionamento energético</a:t>
            </a:r>
          </a:p>
          <a:p>
            <a:pPr lvl="1"/>
            <a:r>
              <a:rPr lang="pt-BR" sz="1800" b="1" dirty="0">
                <a:solidFill>
                  <a:schemeClr val="accent4">
                    <a:lumMod val="75000"/>
                  </a:schemeClr>
                </a:solidFill>
              </a:rPr>
              <a:t>3.2.3. Otimização para estudos de alternativas</a:t>
            </a:r>
          </a:p>
        </p:txBody>
      </p:sp>
      <p:sp>
        <p:nvSpPr>
          <p:cNvPr id="4" name="Retângulo: Biselado 3">
            <a:hlinkClick r:id="rId2" action="ppaction://hlinksldjump"/>
            <a:extLst>
              <a:ext uri="{FF2B5EF4-FFF2-40B4-BE49-F238E27FC236}">
                <a16:creationId xmlns:a16="http://schemas.microsoft.com/office/drawing/2014/main" id="{560E7269-7643-42F3-ACD9-E41E250B919E}"/>
              </a:ext>
            </a:extLst>
          </p:cNvPr>
          <p:cNvSpPr/>
          <p:nvPr/>
        </p:nvSpPr>
        <p:spPr bwMode="auto">
          <a:xfrm>
            <a:off x="4038600" y="1600200"/>
            <a:ext cx="1752600" cy="381000"/>
          </a:xfrm>
          <a:prstGeom prst="bevel">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BR" b="0" dirty="0">
                <a:latin typeface="Myriad Pro" panose="020B0503030403020204" pitchFamily="34" charset="0"/>
              </a:rPr>
              <a:t>IR PARA ITEM 3.2.2 </a:t>
            </a:r>
          </a:p>
        </p:txBody>
      </p:sp>
    </p:spTree>
    <p:extLst>
      <p:ext uri="{BB962C8B-B14F-4D97-AF65-F5344CB8AC3E}">
        <p14:creationId xmlns:p14="http://schemas.microsoft.com/office/powerpoint/2010/main" val="3817213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970342"/>
            <a:ext cx="11353800" cy="5715001"/>
          </a:xfrm>
        </p:spPr>
        <p:txBody>
          <a:bodyPr/>
          <a:lstStyle/>
          <a:p>
            <a:r>
              <a:rPr lang="pt-BR" dirty="0"/>
              <a:t>Principais barreiras ao investimento em tecnologias de armazenamento:</a:t>
            </a:r>
          </a:p>
          <a:p>
            <a:pPr lvl="1"/>
            <a:r>
              <a:rPr lang="pt-BR" dirty="0"/>
              <a:t> Remuneração adequada;</a:t>
            </a:r>
          </a:p>
          <a:p>
            <a:pPr lvl="1"/>
            <a:r>
              <a:rPr lang="pt-BR" dirty="0"/>
              <a:t>Regulação que incentive um maior investimento; </a:t>
            </a:r>
          </a:p>
          <a:p>
            <a:pPr lvl="1"/>
            <a:r>
              <a:rPr lang="pt-BR" dirty="0"/>
              <a:t>Falta de reconhecimento do valor de negócio dos serviços ancilares;</a:t>
            </a:r>
          </a:p>
          <a:p>
            <a:pPr lvl="1"/>
            <a:r>
              <a:rPr lang="pt-BR" dirty="0"/>
              <a:t>Modelos de negócios adequados; etc.</a:t>
            </a:r>
          </a:p>
          <a:p>
            <a:r>
              <a:rPr lang="pt-BR" dirty="0"/>
              <a:t>Para tentar vencer algumas destas barreiras, tem-se o objetivo de apresentar propostas de algumas alternativas regulatórias baseadas no estudo das estruturas de mercado de energia no Brasil e no mundo.</a:t>
            </a:r>
          </a:p>
          <a:p>
            <a:pPr lvl="1"/>
            <a:endParaRPr lang="pt-BR" dirty="0"/>
          </a:p>
          <a:p>
            <a:pPr lvl="1">
              <a:buFontTx/>
              <a:buChar char="-"/>
            </a:pPr>
            <a:endParaRPr lang="pt-BR" dirty="0"/>
          </a:p>
          <a:p>
            <a:pPr lvl="1">
              <a:buFontTx/>
              <a:buChar char="-"/>
            </a:pPr>
            <a:endParaRPr lang="pt-BR" dirty="0"/>
          </a:p>
          <a:p>
            <a:pPr lvl="1">
              <a:buFontTx/>
              <a:buChar char="-"/>
            </a:pP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33</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 Introdução</a:t>
            </a:r>
            <a:endParaRPr lang="pt-BR" dirty="0">
              <a:solidFill>
                <a:srgbClr val="FF0000"/>
              </a:solidFill>
            </a:endParaRPr>
          </a:p>
        </p:txBody>
      </p:sp>
    </p:spTree>
    <p:extLst>
      <p:ext uri="{BB962C8B-B14F-4D97-AF65-F5344CB8AC3E}">
        <p14:creationId xmlns:p14="http://schemas.microsoft.com/office/powerpoint/2010/main" val="3430986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970342"/>
            <a:ext cx="11353800" cy="5715001"/>
          </a:xfrm>
        </p:spPr>
        <p:txBody>
          <a:bodyPr/>
          <a:lstStyle/>
          <a:p>
            <a:r>
              <a:rPr lang="pt-BR" b="1" dirty="0"/>
              <a:t>Referencial teórico dos mercados de capacidade no mundo: </a:t>
            </a:r>
            <a:r>
              <a:rPr lang="pt-BR" dirty="0"/>
              <a:t>Participantes; Produtos e mecanismos de remuneração; Mercado de capacidade no Brasil (SIN - cativo e livre; e SI).</a:t>
            </a:r>
          </a:p>
          <a:p>
            <a:r>
              <a:rPr lang="pt-BR" b="1" dirty="0"/>
              <a:t>Referencial teórico sobre o Leilão </a:t>
            </a:r>
            <a:r>
              <a:rPr lang="pt-BR" b="1" dirty="0" err="1"/>
              <a:t>Multiatributo</a:t>
            </a:r>
            <a:r>
              <a:rPr lang="pt-BR" b="1" dirty="0"/>
              <a:t>: </a:t>
            </a:r>
            <a:r>
              <a:rPr lang="pt-BR" dirty="0"/>
              <a:t>Conceitos básicos e participantes do mercado; Atributos nos leilões multiatributos; Estudos sobre leilão </a:t>
            </a:r>
            <a:r>
              <a:rPr lang="pt-BR" dirty="0" err="1"/>
              <a:t>multiatributo</a:t>
            </a:r>
            <a:r>
              <a:rPr lang="pt-BR" dirty="0"/>
              <a:t> no Brasil  (PSR e LACTEC, 2014; Leite e Calili, 2021).</a:t>
            </a:r>
          </a:p>
          <a:p>
            <a:r>
              <a:rPr lang="pt-BR" b="1" dirty="0"/>
              <a:t>Análise de Impacto Regulatório (AIR): </a:t>
            </a:r>
            <a:r>
              <a:rPr lang="pt-BR" dirty="0"/>
              <a:t>conceitos (e.g.: multicritério; custo-benefício;</a:t>
            </a:r>
            <a:r>
              <a:rPr lang="pt-BR" b="1" dirty="0"/>
              <a:t> </a:t>
            </a:r>
            <a:r>
              <a:rPr lang="pt-BR" dirty="0"/>
              <a:t>análise de risco); Relação Custo-Benefício (RCB) – VSPL e IBC/ICB.</a:t>
            </a:r>
          </a:p>
          <a:p>
            <a:endParaRPr lang="pt-BR" dirty="0"/>
          </a:p>
          <a:p>
            <a:endParaRPr lang="pt-BR" dirty="0"/>
          </a:p>
          <a:p>
            <a:endParaRPr lang="pt-BR" dirty="0"/>
          </a:p>
          <a:p>
            <a:pPr lvl="1">
              <a:buFontTx/>
              <a:buChar char="-"/>
            </a:pPr>
            <a:endParaRPr lang="pt-BR" dirty="0"/>
          </a:p>
          <a:p>
            <a:pPr lvl="1">
              <a:buFontTx/>
              <a:buChar char="-"/>
            </a:pPr>
            <a:endParaRPr lang="pt-BR" dirty="0"/>
          </a:p>
          <a:p>
            <a:pPr lvl="1">
              <a:buFontTx/>
              <a:buChar char="-"/>
            </a:pP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34</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b="1" dirty="0"/>
              <a:t> Referencial teórico e documental</a:t>
            </a:r>
            <a:endParaRPr lang="pt-BR" dirty="0">
              <a:solidFill>
                <a:srgbClr val="FF0000"/>
              </a:solidFill>
            </a:endParaRPr>
          </a:p>
        </p:txBody>
      </p:sp>
    </p:spTree>
    <p:extLst>
      <p:ext uri="{BB962C8B-B14F-4D97-AF65-F5344CB8AC3E}">
        <p14:creationId xmlns:p14="http://schemas.microsoft.com/office/powerpoint/2010/main" val="1242611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811696"/>
            <a:ext cx="11353800" cy="5715001"/>
          </a:xfrm>
        </p:spPr>
        <p:txBody>
          <a:bodyPr/>
          <a:lstStyle/>
          <a:p>
            <a:r>
              <a:rPr lang="pt-BR" dirty="0"/>
              <a:t>Propostas regulatórias para usinas reversíveis</a:t>
            </a:r>
          </a:p>
          <a:p>
            <a:pPr marL="411162" lvl="1" indent="0">
              <a:buNone/>
            </a:pPr>
            <a:r>
              <a:rPr lang="pt-BR" dirty="0"/>
              <a:t>Buscamos trazer novos insights para os órgãos competentes. </a:t>
            </a:r>
          </a:p>
          <a:p>
            <a:pPr marL="411162" lvl="1" indent="0">
              <a:buNone/>
            </a:pPr>
            <a:r>
              <a:rPr lang="pt-BR" dirty="0"/>
              <a:t>Não serão debatidos, os ciclos regulatórios envolvidos em uma Análise de Impacto Relatório (AIR). </a:t>
            </a:r>
          </a:p>
          <a:p>
            <a:pPr marL="411162" lvl="1" indent="0">
              <a:buNone/>
            </a:pPr>
            <a:r>
              <a:rPr lang="pt-BR" dirty="0"/>
              <a:t>As referidas propostas são:</a:t>
            </a:r>
          </a:p>
          <a:p>
            <a:pPr marL="925512" lvl="1" indent="-514350">
              <a:buFont typeface="+mj-lt"/>
              <a:buAutoNum type="romanUcPeriod"/>
            </a:pPr>
            <a:r>
              <a:rPr lang="pt-BR" dirty="0"/>
              <a:t>Proposta de leilão de capacidade para o mercado cativo;</a:t>
            </a:r>
          </a:p>
          <a:p>
            <a:pPr marL="925512" lvl="1" indent="-514350">
              <a:buFont typeface="+mj-lt"/>
              <a:buAutoNum type="romanUcPeriod"/>
            </a:pPr>
            <a:r>
              <a:rPr lang="pt-BR" dirty="0"/>
              <a:t>Proposta de leilão multiatributo para o mercado cativo;</a:t>
            </a:r>
          </a:p>
          <a:p>
            <a:pPr marL="925512" lvl="1" indent="-514350">
              <a:buFont typeface="+mj-lt"/>
              <a:buAutoNum type="romanUcPeriod"/>
            </a:pPr>
            <a:r>
              <a:rPr lang="pt-BR" dirty="0"/>
              <a:t>Proposta para o mercado de capacidade no mercado livre;</a:t>
            </a:r>
          </a:p>
          <a:p>
            <a:pPr lvl="1">
              <a:buFontTx/>
              <a:buChar char="-"/>
            </a:pP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35</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Cenários Regulatórios</a:t>
            </a:r>
            <a:endParaRPr lang="pt-BR" dirty="0">
              <a:solidFill>
                <a:srgbClr val="FF0000"/>
              </a:solidFill>
            </a:endParaRPr>
          </a:p>
        </p:txBody>
      </p:sp>
    </p:spTree>
    <p:extLst>
      <p:ext uri="{BB962C8B-B14F-4D97-AF65-F5344CB8AC3E}">
        <p14:creationId xmlns:p14="http://schemas.microsoft.com/office/powerpoint/2010/main" val="4059442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811696"/>
            <a:ext cx="11353800" cy="5715001"/>
          </a:xfrm>
        </p:spPr>
        <p:txBody>
          <a:bodyPr/>
          <a:lstStyle/>
          <a:p>
            <a:pPr marL="285750" lvl="1" indent="-285750">
              <a:buSzPct val="50000"/>
              <a:buFont typeface="Arial" pitchFamily="34" charset="0"/>
              <a:buChar char="►"/>
            </a:pPr>
            <a:r>
              <a:rPr lang="pt-BR" b="1" dirty="0"/>
              <a:t>Proposta I: Leilão de capacidade para o mercado cativo</a:t>
            </a:r>
          </a:p>
          <a:p>
            <a:pPr marL="411162" lvl="1" indent="0">
              <a:buNone/>
            </a:pPr>
            <a:r>
              <a:rPr lang="pt-BR" dirty="0"/>
              <a:t>O objetivo fundamental é fornecer o montante de capacidade que otimize (minimize) a duração dos apagões, a partir do problema de adequação, o qual, os mercados de capacidade tentam resolver a fim de consolidar o trade-off entre capacidade e apagões (Cramton et al., 2013).</a:t>
            </a:r>
          </a:p>
          <a:p>
            <a:pPr lvl="1">
              <a:buFontTx/>
              <a:buChar char="-"/>
            </a:pPr>
            <a:r>
              <a:rPr lang="pt-BR" dirty="0"/>
              <a:t>O montante de capacidade seria definido pelo Ministério de Minas e Energia (MME), respeitando  as determinações do Conselho Nacional de Política Energética (CNPE) sobre as garantias físicas de suprimento;</a:t>
            </a:r>
          </a:p>
          <a:p>
            <a:pPr lvl="1">
              <a:buFontTx/>
              <a:buChar char="-"/>
            </a:pPr>
            <a:r>
              <a:rPr lang="pt-BR" dirty="0"/>
              <a:t>A Inflexibilidade operativa máxima da geração térmica poderia ser 10% (mais restritiva do que está definido na Portaria nº 518/2021 do MME e menos restritiva que o leilão dos Sistemas Isolados – 24/7);</a:t>
            </a:r>
          </a:p>
          <a:p>
            <a:pPr lvl="1">
              <a:buFontTx/>
              <a:buChar char="-"/>
            </a:pPr>
            <a:r>
              <a:rPr lang="pt-BR" dirty="0"/>
              <a:t>Sugestão da criação de uma  cláusula de abatimento ou ressarcimento da Receita Fixa (RF) por Indisponibilidade e/ou Restrição Operativa;</a:t>
            </a:r>
          </a:p>
          <a:p>
            <a:pPr lvl="1">
              <a:buFontTx/>
              <a:buChar char="-"/>
            </a:pPr>
            <a:r>
              <a:rPr lang="pt-BR" dirty="0"/>
              <a:t>A restrição definida acima faria com que houvesse maior interesse na aquisição de sistemas híbridos de energia com vistas ao aumento da flexibilidade do sistema.</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36</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spTree>
    <p:extLst>
      <p:ext uri="{BB962C8B-B14F-4D97-AF65-F5344CB8AC3E}">
        <p14:creationId xmlns:p14="http://schemas.microsoft.com/office/powerpoint/2010/main" val="28270385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685800"/>
            <a:ext cx="11353800" cy="5715001"/>
          </a:xfrm>
        </p:spPr>
        <p:txBody>
          <a:bodyPr/>
          <a:lstStyle/>
          <a:p>
            <a:pPr marL="285750" lvl="1" indent="-285750">
              <a:buSzPct val="50000"/>
              <a:buFont typeface="Arial" pitchFamily="34" charset="0"/>
              <a:buChar char="►"/>
            </a:pPr>
            <a:r>
              <a:rPr lang="pt-BR" b="1" dirty="0"/>
              <a:t>Proposta II: Leilão </a:t>
            </a:r>
            <a:r>
              <a:rPr lang="pt-BR" b="1" dirty="0" err="1"/>
              <a:t>multiatributo</a:t>
            </a:r>
            <a:r>
              <a:rPr lang="pt-BR" b="1" dirty="0"/>
              <a:t> para o mercado cativo</a:t>
            </a:r>
          </a:p>
          <a:p>
            <a:pPr lvl="1">
              <a:buFontTx/>
              <a:buChar char="-"/>
            </a:pPr>
            <a:r>
              <a:rPr lang="pt-BR" dirty="0"/>
              <a:t>Em contraste com a proposta anterior, as externalidades não são consideradas de forma “ad hoc”, ou seja, não há tendência de rejeição a priori de soluções alternativas de fornecimento de energia     (Leite e Calili, 2021);</a:t>
            </a:r>
          </a:p>
          <a:p>
            <a:pPr lvl="1">
              <a:buFontTx/>
              <a:buChar char="-"/>
            </a:pPr>
            <a:r>
              <a:rPr lang="pt-BR" dirty="0"/>
              <a:t>Proposta baseada na metodologia de  análise custo-benefício a fim de quantificar as vantagens de uma tecnologia ou política por meio de índices de comparação, considerando a inserção de usinas reversíveis no leilão;</a:t>
            </a:r>
          </a:p>
          <a:p>
            <a:pPr lvl="1">
              <a:buFontTx/>
              <a:buChar char="-"/>
            </a:pPr>
            <a:r>
              <a:rPr lang="pt-BR" dirty="0"/>
              <a:t>Atributos selecionados baseados em serviços ancilares e em outros atributos definidos por Celestino (2017); PSR e LACTEC (2014); Leite e Calili (2021);</a:t>
            </a:r>
          </a:p>
          <a:p>
            <a:pPr lvl="1">
              <a:buFontTx/>
              <a:buChar char="-"/>
            </a:pPr>
            <a:r>
              <a:rPr lang="pt-BR" dirty="0"/>
              <a:t>A proposta consiste em apresentar uma fórmula para a valoração financeira de determinados atributos que podem estar envolvidos em leilões de energia multiatributo para fins de livre competição entre as fontes participantes do leilão.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37</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419100" y="107122"/>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spTree>
    <p:extLst>
      <p:ext uri="{BB962C8B-B14F-4D97-AF65-F5344CB8AC3E}">
        <p14:creationId xmlns:p14="http://schemas.microsoft.com/office/powerpoint/2010/main" val="415255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617742"/>
                <a:ext cx="11353800" cy="5715001"/>
              </a:xfrm>
            </p:spPr>
            <p:txBody>
              <a:bodyPr/>
              <a:lstStyle/>
              <a:p>
                <a:pPr marL="285750" lvl="1" indent="-285750">
                  <a:buSzPct val="50000"/>
                  <a:buFont typeface="Arial" pitchFamily="34" charset="0"/>
                  <a:buChar char="►"/>
                </a:pPr>
                <a:r>
                  <a:rPr lang="pt-BR" b="1" dirty="0"/>
                  <a:t>Proposta II: Leilão </a:t>
                </a:r>
                <a:r>
                  <a:rPr lang="pt-BR" b="1" dirty="0" err="1"/>
                  <a:t>multiatributo</a:t>
                </a:r>
                <a:r>
                  <a:rPr lang="pt-BR" b="1" dirty="0"/>
                  <a:t> para o mercado cativo</a:t>
                </a:r>
              </a:p>
              <a:p>
                <a:pPr lvl="1">
                  <a:buFontTx/>
                  <a:buChar char="-"/>
                </a:pPr>
                <a:r>
                  <a:rPr lang="pt-BR" dirty="0"/>
                  <a:t>Proposta de formulação:</a:t>
                </a:r>
              </a:p>
              <a:p>
                <a:pPr marL="411162" lvl="1" indent="0">
                  <a:buNone/>
                </a:pPr>
                <a:r>
                  <a:rPr lang="pt-BR" sz="2400" dirty="0">
                    <a:solidFill>
                      <a:schemeClr val="tx1"/>
                    </a:solidFill>
                    <a:latin typeface="Cambria Math" panose="02040503050406030204" pitchFamily="18" charset="0"/>
                    <a:ea typeface="Cambria Math" panose="02040503050406030204" pitchFamily="18" charset="0"/>
                    <a:cs typeface="Arial" panose="020B0604020202020204" pitchFamily="34" charset="0"/>
                  </a:rPr>
                  <a:t>IBC </a:t>
                </a:r>
                <a14:m>
                  <m:oMath xmlns:m="http://schemas.openxmlformats.org/officeDocument/2006/math">
                    <m: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f>
                          <m:f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𝑊h</m:t>
                            </m:r>
                          </m:den>
                        </m:f>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𝐸</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𝐺</m:t>
                            </m:r>
                          </m:sub>
                        </m:s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𝑊</m:t>
                            </m:r>
                          </m:den>
                        </m:f>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𝐿</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𝑐𝑎𝑝</m:t>
                            </m:r>
                          </m:sub>
                        </m:s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𝑊𝑚𝑒𝑑</m:t>
                            </m:r>
                          </m:den>
                        </m:f>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𝐿</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𝑝𝑟𝑜𝑑</m:t>
                            </m:r>
                          </m:sub>
                        </m:s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𝑊</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h</m:t>
                            </m:r>
                          </m:den>
                        </m:f>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𝑅𝑒𝑠𝑂𝑝</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𝑉𝐴𝑟</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h</m:t>
                            </m:r>
                          </m:den>
                        </m:f>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𝑆𝑢𝑝𝑄</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num>
                      <m:den>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𝐼</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𝐶𝑜𝑛𝑓</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m:t>
                            </m:r>
                          </m:den>
                        </m:f>
                        <m:r>
                          <a:rPr lang="pt-BR" sz="2400" i="1">
                            <a:solidFill>
                              <a:srgbClr val="0070C0"/>
                            </a:solidFill>
                            <a:latin typeface="Cambria Math" panose="02040503050406030204" pitchFamily="18" charset="0"/>
                            <a:ea typeface="Cambria Math" panose="02040503050406030204" pitchFamily="18" charset="0"/>
                            <a:cs typeface="Arial" panose="020B0604020202020204" pitchFamily="34" charset="0"/>
                          </a:rPr>
                          <m:t>  </m:t>
                        </m:r>
                        <m: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𝐶𝑜𝑛𝑓</m:t>
                        </m:r>
                        <m:r>
                          <a:rPr lang="pt-BR" sz="240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𝑚𝑖𝑛</m:t>
                            </m:r>
                          </m:den>
                        </m:f>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e>
                          <m:sub>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𝑟𝑒𝑠𝑝</m:t>
                            </m:r>
                          </m:sub>
                        </m:sSub>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f>
                          <m:fPr>
                            <m:ctrlP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𝑡</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𝐶𝑂</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2 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𝑒𝑞</m:t>
                                </m:r>
                              </m:sub>
                            </m:sSub>
                          </m:den>
                        </m:f>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𝐸</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𝐺𝐸𝐸</m:t>
                            </m:r>
                          </m:sub>
                        </m:sSub>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f>
                          <m:fPr>
                            <m:ctrlP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fPr>
                          <m:num>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𝑅</m:t>
                            </m:r>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num>
                          <m:den>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h𝑎</m:t>
                            </m:r>
                          </m:den>
                        </m:f>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sSub>
                          <m:sSubPr>
                            <m:ctrlP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ctrlPr>
                          </m:sSubPr>
                          <m:e>
                            <m:r>
                              <a:rPr lang="pt-BR" sz="24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  </m:t>
                            </m:r>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𝐴</m:t>
                            </m:r>
                          </m:e>
                          <m:sub>
                            <m:r>
                              <a:rPr lang="pt-BR" sz="2400" i="1">
                                <a:solidFill>
                                  <a:schemeClr val="tx1"/>
                                </a:solidFill>
                                <a:latin typeface="Cambria Math" panose="02040503050406030204" pitchFamily="18" charset="0"/>
                                <a:ea typeface="Cambria Math" panose="02040503050406030204" pitchFamily="18" charset="0"/>
                                <a:cs typeface="Arial" panose="020B0604020202020204" pitchFamily="34" charset="0"/>
                              </a:rPr>
                              <m:t>𝑢𝑡𝑖𝑙</m:t>
                            </m:r>
                          </m:sub>
                        </m:sSub>
                      </m:den>
                    </m:f>
                  </m:oMath>
                </a14:m>
                <a:endParaRPr lang="pt-BR" sz="2400" dirty="0"/>
              </a:p>
              <a:p>
                <a:pPr marL="171450" indent="0" algn="just">
                  <a:lnSpc>
                    <a:spcPct val="115000"/>
                  </a:lnSpc>
                  <a:spcBef>
                    <a:spcPts val="750"/>
                  </a:spcBef>
                  <a:buNone/>
                </a:pPr>
                <a:r>
                  <a:rPr lang="pt-PT" sz="1600" dirty="0">
                    <a:effectLst/>
                    <a:latin typeface="+mn-lt"/>
                    <a:ea typeface="Times New Roman" panose="02020603050405020304" pitchFamily="18" charset="0"/>
                    <a:cs typeface="Times New Roman" panose="02020603050405020304" pitchFamily="18" charset="0"/>
                  </a:rPr>
                  <a:t>Onde:</a:t>
                </a:r>
                <a:endParaRPr lang="pt-BR" sz="1600" dirty="0">
                  <a:effectLst/>
                  <a:latin typeface="+mn-lt"/>
                  <a:ea typeface="Times New Roman" panose="02020603050405020304" pitchFamily="18" charset="0"/>
                  <a:cs typeface="Times New Roman" panose="02020603050405020304" pitchFamily="18" charset="0"/>
                </a:endParaRPr>
              </a:p>
              <a:p>
                <a:pPr marL="171450" indent="0" algn="just">
                  <a:lnSpc>
                    <a:spcPct val="115000"/>
                  </a:lnSpc>
                  <a:spcBef>
                    <a:spcPts val="750"/>
                  </a:spcBef>
                  <a:buNone/>
                </a:pP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𝐺</m:t>
                        </m:r>
                      </m:sub>
                    </m:sSub>
                  </m:oMath>
                </a14:m>
                <a:r>
                  <a:rPr lang="pt-BR" sz="1600" dirty="0">
                    <a:effectLst/>
                    <a:latin typeface="+mn-lt"/>
                    <a:ea typeface="Times New Roman" panose="02020603050405020304" pitchFamily="18" charset="0"/>
                    <a:cs typeface="Times New Roman" panose="02020603050405020304" pitchFamily="18" charset="0"/>
                  </a:rPr>
                  <a:t> - Energia gerada (Wh);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𝑐𝑎𝑝</m:t>
                        </m:r>
                      </m:sub>
                    </m:s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pt-BR" sz="1600" dirty="0">
                    <a:effectLst/>
                    <a:latin typeface="+mn-lt"/>
                    <a:ea typeface="Times New Roman" panose="02020603050405020304" pitchFamily="18" charset="0"/>
                    <a:cs typeface="Times New Roman" panose="02020603050405020304" pitchFamily="18" charset="0"/>
                  </a:rPr>
                  <a:t>- Lastro de capacidade (W);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𝑝𝑟𝑜𝑑</m:t>
                        </m:r>
                      </m:sub>
                    </m:sSub>
                  </m:oMath>
                </a14:m>
                <a:r>
                  <a:rPr lang="pt-BR" sz="1600" dirty="0">
                    <a:effectLst/>
                    <a:latin typeface="+mn-lt"/>
                    <a:ea typeface="Times New Roman" panose="02020603050405020304" pitchFamily="18" charset="0"/>
                    <a:cs typeface="Times New Roman" panose="02020603050405020304" pitchFamily="18" charset="0"/>
                  </a:rPr>
                  <a:t> - Lastro de produção (Wmed);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𝐶𝑜𝑛𝑓</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pt-BR" sz="1600" dirty="0">
                    <a:effectLst/>
                    <a:latin typeface="+mn-lt"/>
                    <a:ea typeface="Times New Roman" panose="02020603050405020304" pitchFamily="18" charset="0"/>
                    <a:cs typeface="Times New Roman" panose="02020603050405020304" pitchFamily="18" charset="0"/>
                  </a:rPr>
                  <a:t>- Confiabilidade (unidade de </a:t>
                </a:r>
                <a14:m>
                  <m:oMath xmlns:m="http://schemas.openxmlformats.org/officeDocument/2006/math">
                    <m:r>
                      <a:rPr lang="pt-BR" sz="16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pt-BR" sz="1600" dirty="0">
                    <a:effectLst/>
                    <a:latin typeface="+mn-lt"/>
                    <a:ea typeface="Times New Roman" panose="02020603050405020304" pitchFamily="18" charset="0"/>
                    <a:cs typeface="Times New Roman" panose="02020603050405020304" pitchFamily="18" charset="0"/>
                  </a:rPr>
                  <a:t>Conf ");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𝑅𝑒𝑠</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𝑂𝑝</m:t>
                    </m:r>
                  </m:oMath>
                </a14:m>
                <a:r>
                  <a:rPr lang="pt-BR" sz="1600" dirty="0">
                    <a:effectLst/>
                    <a:latin typeface="+mn-lt"/>
                    <a:ea typeface="Times New Roman" panose="02020603050405020304" pitchFamily="18" charset="0"/>
                    <a:cs typeface="Times New Roman" panose="02020603050405020304" pitchFamily="18" charset="0"/>
                  </a:rPr>
                  <a:t> - Reserva operativa (unidade de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𝑅𝑒𝑠𝑂𝑝</m:t>
                    </m:r>
                  </m:oMath>
                </a14:m>
                <a:r>
                  <a:rPr lang="pt-BR" sz="1600" dirty="0">
                    <a:effectLst/>
                    <a:latin typeface="+mn-lt"/>
                    <a:ea typeface="Times New Roman" panose="02020603050405020304" pitchFamily="18" charset="0"/>
                    <a:cs typeface="Times New Roman" panose="02020603050405020304" pitchFamily="18" charset="0"/>
                  </a:rPr>
                  <a:t>);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𝑆𝑢𝑝𝑄</m:t>
                    </m:r>
                  </m:oMath>
                </a14:m>
                <a:r>
                  <a:rPr lang="pt-BR" sz="1600" dirty="0">
                    <a:effectLst/>
                    <a:latin typeface="+mn-lt"/>
                    <a:ea typeface="Times New Roman" panose="02020603050405020304" pitchFamily="18" charset="0"/>
                    <a:cs typeface="Times New Roman" panose="02020603050405020304" pitchFamily="18" charset="0"/>
                  </a:rPr>
                  <a:t> - Suporte de Reativos gerados (“absorção dos reativos”);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𝐼</m:t>
                    </m:r>
                  </m:oMath>
                </a14:m>
                <a:r>
                  <a:rPr lang="pt-BR" sz="1600" i="1" dirty="0">
                    <a:effectLst/>
                    <a:latin typeface="+mn-lt"/>
                    <a:ea typeface="Times New Roman" panose="02020603050405020304" pitchFamily="18" charset="0"/>
                    <a:cs typeface="Times New Roman" panose="02020603050405020304" pitchFamily="18" charset="0"/>
                  </a:rPr>
                  <a:t> - </a:t>
                </a:r>
                <a:r>
                  <a:rPr lang="pt-BR" sz="1600" dirty="0">
                    <a:effectLst/>
                    <a:latin typeface="+mn-lt"/>
                    <a:ea typeface="Times New Roman" panose="02020603050405020304" pitchFamily="18" charset="0"/>
                    <a:cs typeface="Times New Roman" panose="02020603050405020304" pitchFamily="18" charset="0"/>
                  </a:rPr>
                  <a:t>Investimento da planta na data do leilão, considerando os custos de impactos sociais e os custos de O&amp;M;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𝑟𝑒𝑠𝑝</m:t>
                        </m:r>
                      </m:sub>
                    </m:sSub>
                  </m:oMath>
                </a14:m>
                <a:r>
                  <a:rPr lang="pt-BR" sz="1600" dirty="0">
                    <a:effectLst/>
                    <a:latin typeface="+mn-lt"/>
                    <a:ea typeface="Times New Roman" panose="02020603050405020304" pitchFamily="18" charset="0"/>
                    <a:cs typeface="Times New Roman" panose="02020603050405020304" pitchFamily="18" charset="0"/>
                  </a:rPr>
                  <a:t> - Tempo de resposta do </a:t>
                </a:r>
                <a:r>
                  <a:rPr lang="pt-BR" sz="1600" i="1" dirty="0">
                    <a:effectLst/>
                    <a:latin typeface="+mn-lt"/>
                    <a:ea typeface="Times New Roman" panose="02020603050405020304" pitchFamily="18" charset="0"/>
                    <a:cs typeface="Times New Roman" panose="02020603050405020304" pitchFamily="18" charset="0"/>
                  </a:rPr>
                  <a:t>Black Start</a:t>
                </a:r>
                <a:r>
                  <a:rPr lang="pt-BR" sz="1600" dirty="0">
                    <a:effectLst/>
                    <a:latin typeface="+mn-lt"/>
                    <a:ea typeface="Times New Roman" panose="02020603050405020304" pitchFamily="18" charset="0"/>
                    <a:cs typeface="Times New Roman" panose="02020603050405020304" pitchFamily="18" charset="0"/>
                  </a:rPr>
                  <a:t> (min);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𝐸</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𝐺𝐸𝐸</m:t>
                        </m:r>
                      </m:sub>
                    </m:sSub>
                  </m:oMath>
                </a14:m>
                <a:r>
                  <a:rPr lang="pt-BR" sz="1600" dirty="0">
                    <a:effectLst/>
                    <a:latin typeface="+mn-lt"/>
                    <a:ea typeface="Times New Roman" panose="02020603050405020304" pitchFamily="18" charset="0"/>
                    <a:cs typeface="Times New Roman" panose="02020603050405020304" pitchFamily="18" charset="0"/>
                  </a:rPr>
                  <a:t> - Emissão de gases de efeito estufa (</a:t>
                </a:r>
                <a14:m>
                  <m:oMath xmlns:m="http://schemas.openxmlformats.org/officeDocument/2006/math">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𝐶𝑂</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2 </m:t>
                        </m:r>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𝑒𝑞</m:t>
                        </m:r>
                      </m:sub>
                    </m:sSub>
                  </m:oMath>
                </a14:m>
                <a:r>
                  <a:rPr lang="pt-BR" sz="1600" dirty="0">
                    <a:effectLst/>
                    <a:latin typeface="+mn-lt"/>
                    <a:ea typeface="Times New Roman" panose="02020603050405020304" pitchFamily="18" charset="0"/>
                    <a:cs typeface="Times New Roman" panose="02020603050405020304" pitchFamily="18" charset="0"/>
                  </a:rPr>
                  <a:t>);  </a:t>
                </a:r>
                <a14:m>
                  <m:oMath xmlns:m="http://schemas.openxmlformats.org/officeDocument/2006/math">
                    <m:sSub>
                      <m:sSubPr>
                        <m:ctrlPr>
                          <a:rPr lang="pt-BR"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pt-BR" sz="1600" i="1">
                            <a:effectLst/>
                            <a:latin typeface="Cambria Math" panose="02040503050406030204" pitchFamily="18" charset="0"/>
                            <a:ea typeface="Times New Roman" panose="02020603050405020304" pitchFamily="18" charset="0"/>
                            <a:cs typeface="Times New Roman" panose="02020603050405020304" pitchFamily="18" charset="0"/>
                          </a:rPr>
                          <m:t>𝑢𝑡𝑖𝑙</m:t>
                        </m:r>
                      </m:sub>
                    </m:sSub>
                    <m:r>
                      <a:rPr lang="es-ES" sz="1600" i="1">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es-ES" sz="1600" dirty="0">
                    <a:effectLst/>
                    <a:latin typeface="+mn-lt"/>
                    <a:ea typeface="Times New Roman" panose="02020603050405020304" pitchFamily="18" charset="0"/>
                    <a:cs typeface="Times New Roman" panose="02020603050405020304" pitchFamily="18" charset="0"/>
                  </a:rPr>
                  <a:t>- Área útil (ha).</a:t>
                </a:r>
                <a:endParaRPr lang="pt-BR" sz="1600" dirty="0">
                  <a:latin typeface="+mn-lt"/>
                  <a:ea typeface="Times New Roman" panose="02020603050405020304" pitchFamily="18" charset="0"/>
                  <a:cs typeface="Times New Roman" panose="02020603050405020304" pitchFamily="18" charset="0"/>
                </a:endParaRPr>
              </a:p>
              <a:p>
                <a:pPr marL="171450" indent="0" algn="just">
                  <a:lnSpc>
                    <a:spcPct val="115000"/>
                  </a:lnSpc>
                  <a:spcBef>
                    <a:spcPts val="750"/>
                  </a:spcBef>
                  <a:buNone/>
                </a:pPr>
                <a:r>
                  <a:rPr lang="pt-BR" sz="1800" dirty="0"/>
                  <a:t>Todas variáveis acima descritas (atributos), exceto I, seriam definidas a priori, conforme as características de cada tecnologia e estudos de garantia de entrega daqueles montantes. </a:t>
                </a:r>
              </a:p>
              <a:p>
                <a:pPr marL="171450" indent="0" algn="just">
                  <a:lnSpc>
                    <a:spcPct val="115000"/>
                  </a:lnSpc>
                  <a:spcBef>
                    <a:spcPts val="750"/>
                  </a:spcBef>
                  <a:buNone/>
                </a:pPr>
                <a:r>
                  <a:rPr lang="pt-BR" sz="1800" dirty="0"/>
                  <a:t>Para cada uma das variáveis, deveria haver um processo de mensuração bem definido (consulta publica).</a:t>
                </a:r>
              </a:p>
            </p:txBody>
          </p:sp>
        </mc:Choice>
        <mc:Fallback xmlns="">
          <p:sp>
            <p:nvSpPr>
              <p:cNvPr id="4" name="Content Placeholder 3">
                <a:extLst>
                  <a:ext uri="{FF2B5EF4-FFF2-40B4-BE49-F238E27FC236}">
                    <a16:creationId xmlns:a16="http://schemas.microsoft.com/office/drawing/2014/main" id="{C2FD6811-AC99-4CAA-A85C-0E68CA552BEE}"/>
                  </a:ext>
                </a:extLst>
              </p:cNvPr>
              <p:cNvSpPr>
                <a:spLocks noGrp="1" noRot="1" noChangeAspect="1" noMove="1" noResize="1" noEditPoints="1" noAdjustHandles="1" noChangeArrowheads="1" noChangeShapeType="1" noTextEdit="1"/>
              </p:cNvSpPr>
              <p:nvPr>
                <p:ph idx="1"/>
              </p:nvPr>
            </p:nvSpPr>
            <p:spPr>
              <a:xfrm>
                <a:off x="381000" y="617742"/>
                <a:ext cx="11353800" cy="5715001"/>
              </a:xfrm>
              <a:blipFill>
                <a:blip r:embed="rId2"/>
                <a:stretch>
                  <a:fillRect t="-213" r="-430"/>
                </a:stretch>
              </a:blipFill>
            </p:spPr>
            <p:txBody>
              <a:bodyPr/>
              <a:lstStyle/>
              <a:p>
                <a:r>
                  <a:rPr lang="pt-BR">
                    <a:noFill/>
                  </a:rPr>
                  <a:t> </a:t>
                </a:r>
              </a:p>
            </p:txBody>
          </p:sp>
        </mc:Fallback>
      </mc:AlternateContent>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38</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457200" y="68123"/>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grpSp>
        <p:nvGrpSpPr>
          <p:cNvPr id="5" name="Agrupar 4"/>
          <p:cNvGrpSpPr/>
          <p:nvPr/>
        </p:nvGrpSpPr>
        <p:grpSpPr>
          <a:xfrm>
            <a:off x="2286000" y="1752600"/>
            <a:ext cx="9173634" cy="990600"/>
            <a:chOff x="2286000" y="1752600"/>
            <a:chExt cx="9173634" cy="990600"/>
          </a:xfrm>
        </p:grpSpPr>
        <p:sp>
          <p:nvSpPr>
            <p:cNvPr id="2" name="Retângulo 1"/>
            <p:cNvSpPr/>
            <p:nvPr/>
          </p:nvSpPr>
          <p:spPr bwMode="auto">
            <a:xfrm>
              <a:off x="2286000" y="2286000"/>
              <a:ext cx="60198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
          <p:nvSpPr>
            <p:cNvPr id="6" name="Retângulo 5"/>
            <p:cNvSpPr/>
            <p:nvPr/>
          </p:nvSpPr>
          <p:spPr bwMode="auto">
            <a:xfrm>
              <a:off x="5334000" y="1752600"/>
              <a:ext cx="6125634"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grpSp>
    </p:spTree>
    <p:extLst>
      <p:ext uri="{BB962C8B-B14F-4D97-AF65-F5344CB8AC3E}">
        <p14:creationId xmlns:p14="http://schemas.microsoft.com/office/powerpoint/2010/main" val="398867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617742"/>
            <a:ext cx="11353800" cy="5715001"/>
          </a:xfrm>
        </p:spPr>
        <p:txBody>
          <a:bodyPr/>
          <a:lstStyle/>
          <a:p>
            <a:pPr marL="285750" lvl="1" indent="-285750">
              <a:buSzPct val="50000"/>
              <a:buFont typeface="Arial" pitchFamily="34" charset="0"/>
              <a:buChar char="►"/>
            </a:pPr>
            <a:r>
              <a:rPr lang="pt-BR" b="1" dirty="0">
                <a:ea typeface="+mn-ea"/>
                <a:cs typeface="+mn-cs"/>
              </a:rPr>
              <a:t>Proposta III: Mercado de capacidade para o mercado livre </a:t>
            </a:r>
          </a:p>
          <a:p>
            <a:pPr lvl="1">
              <a:buFontTx/>
              <a:buChar char="-"/>
            </a:pPr>
            <a:r>
              <a:rPr lang="pt-BR" dirty="0"/>
              <a:t>Apenas um grupo de participantes do mercado, como operadores de uma determinada tecnologia de geração (por exemplo, usinas flexíveis para suprir a demanda de pico) receberia pagamentos de capacidade, em um cenário inicial de instituição do mecanismo;</a:t>
            </a:r>
          </a:p>
          <a:p>
            <a:pPr lvl="1">
              <a:buFontTx/>
              <a:buChar char="-"/>
            </a:pPr>
            <a:r>
              <a:rPr lang="pt-BR" dirty="0"/>
              <a:t>Proposição de um mecanismo de remuneração com obrigações de capacidade descentralizada com contratação de capacidade suficiente para atender com segurança, ao consumo de seus clientes, no contexto de um cenário futuro, com a maturação do mercado de capacidade;</a:t>
            </a:r>
          </a:p>
          <a:p>
            <a:pPr lvl="1">
              <a:buFontTx/>
              <a:buChar char="-"/>
            </a:pPr>
            <a:r>
              <a:rPr lang="pt-BR" dirty="0"/>
              <a:t>Em um cenário ainda mais adiante (mais consumidores livres), poderia ser proposto um mecanismo de remuneração de capacidade baseado no mercado, abrangendo todo o mercado;</a:t>
            </a:r>
          </a:p>
          <a:p>
            <a:pPr lvl="1">
              <a:buFontTx/>
              <a:buChar char="-"/>
            </a:pPr>
            <a:r>
              <a:rPr lang="pt-BR" dirty="0"/>
              <a:t>O preço seria definido por uma autoridade central com fornecimento de receita adicional para remunerar os participantes por seus custos fixos. Embora o ONS ficasse com a responsabilidade de definir a demanda de mercado, o preço seria definido pelo mercado, por meio da livre concorrência;</a:t>
            </a:r>
          </a:p>
          <a:p>
            <a:pPr lvl="1">
              <a:buFontTx/>
              <a:buChar char="-"/>
            </a:pPr>
            <a:r>
              <a:rPr lang="pt-BR" dirty="0"/>
              <a:t>Necessidade de que o contrato possua uma cláusula de abatimento ou ressarcimento da Receita Fixa (RF) por Indisponibilidade e/ou Restrição Operativa;</a:t>
            </a:r>
          </a:p>
          <a:p>
            <a:pPr lvl="1">
              <a:buFontTx/>
              <a:buChar char="-"/>
            </a:pP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39</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457200" y="68123"/>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spTree>
    <p:extLst>
      <p:ext uri="{BB962C8B-B14F-4D97-AF65-F5344CB8AC3E}">
        <p14:creationId xmlns:p14="http://schemas.microsoft.com/office/powerpoint/2010/main" val="83977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1. Introdução</a:t>
            </a:r>
          </a:p>
          <a:p>
            <a:pPr marL="63500" indent="0">
              <a:buNone/>
            </a:pPr>
            <a:r>
              <a:rPr lang="pt-BR" dirty="0"/>
              <a:t>2. Pesquisa bibliográfica e documental</a:t>
            </a:r>
          </a:p>
          <a:p>
            <a:pPr marL="63500" indent="0">
              <a:buNone/>
            </a:pPr>
            <a:r>
              <a:rPr lang="pt-BR" dirty="0"/>
              <a:t>3. Metodologia</a:t>
            </a:r>
          </a:p>
          <a:p>
            <a:pPr marL="63500" indent="0">
              <a:buNone/>
            </a:pPr>
            <a:r>
              <a:rPr lang="pt-BR" dirty="0"/>
              <a:t>4. Modelo computacional</a:t>
            </a:r>
          </a:p>
          <a:p>
            <a:pPr marL="63500" indent="0">
              <a:buNone/>
            </a:pPr>
            <a:r>
              <a:rPr lang="pt-BR" dirty="0"/>
              <a:t>5. Estudos de caso</a:t>
            </a:r>
          </a:p>
          <a:p>
            <a:pPr marL="63500" indent="0">
              <a:buNone/>
            </a:pPr>
            <a:r>
              <a:rPr lang="pt-BR" dirty="0"/>
              <a:t>6. Contribuições externas e próximos passos</a:t>
            </a:r>
          </a:p>
        </p:txBody>
      </p:sp>
    </p:spTree>
    <p:extLst>
      <p:ext uri="{BB962C8B-B14F-4D97-AF65-F5344CB8AC3E}">
        <p14:creationId xmlns:p14="http://schemas.microsoft.com/office/powerpoint/2010/main" val="2630606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78883" y="522768"/>
            <a:ext cx="11353800" cy="6030433"/>
          </a:xfrm>
        </p:spPr>
        <p:txBody>
          <a:bodyPr/>
          <a:lstStyle/>
          <a:p>
            <a:pPr marL="285750" lvl="1" indent="-285750">
              <a:buSzPct val="50000"/>
              <a:buFont typeface="Arial" pitchFamily="34" charset="0"/>
              <a:buChar char="►"/>
            </a:pPr>
            <a:r>
              <a:rPr lang="pt-BR" b="1" dirty="0"/>
              <a:t>Proposta III: Mercado de capacidade para o mercado livre </a:t>
            </a:r>
          </a:p>
          <a:p>
            <a:pPr lvl="1">
              <a:buFontTx/>
              <a:buChar char="-"/>
            </a:pPr>
            <a:r>
              <a:rPr lang="pt-BR" dirty="0"/>
              <a:t>Para as plantas com reserva estratégica, poderiam também participar nos mercados atacadistas de energia ou nos mercados de reserva de equilíbrio, mas poderiam ocorrer penalidades; </a:t>
            </a:r>
          </a:p>
          <a:p>
            <a:pPr lvl="1">
              <a:buFontTx/>
              <a:buChar char="-"/>
            </a:pPr>
            <a:r>
              <a:rPr lang="pt-BR" dirty="0"/>
              <a:t>Haveria também a possibilidade de honrar os contratos através da compra de capacidade de outros participantes  pelo mercado spot de capacidade (mercado de lastro); </a:t>
            </a:r>
          </a:p>
          <a:p>
            <a:pPr lvl="1">
              <a:buFontTx/>
              <a:buChar char="-"/>
            </a:pPr>
            <a:r>
              <a:rPr lang="pt-BR" dirty="0"/>
              <a:t>Poderiam ser adotados os três mecanismos propostos: (i) Reserva Estratégica; (ii) Obrigação de Capacidade Ex Ante ; (iii) Obrigação de Capacidade Ex Post ;</a:t>
            </a:r>
          </a:p>
          <a:p>
            <a:pPr lvl="1">
              <a:buFontTx/>
              <a:buChar char="-"/>
            </a:pPr>
            <a:r>
              <a:rPr lang="pt-BR" dirty="0"/>
              <a:t>Proposição de integração do mercado de serviços ancilares com àquele de capacidade, com o preço de exercício (</a:t>
            </a:r>
            <a:r>
              <a:rPr lang="pt-BR" i="1" dirty="0"/>
              <a:t>strike price</a:t>
            </a:r>
            <a:r>
              <a:rPr lang="pt-BR" dirty="0"/>
              <a:t>) de uma opção de venda (</a:t>
            </a:r>
            <a:r>
              <a:rPr lang="pt-BR" i="1" dirty="0" err="1"/>
              <a:t>put</a:t>
            </a:r>
            <a:r>
              <a:rPr lang="pt-BR" dirty="0"/>
              <a:t>) sendo visto como sendo uma medida de segurança do suprimento, colocando um teto de preço no mercado;</a:t>
            </a:r>
          </a:p>
          <a:p>
            <a:pPr lvl="1">
              <a:buFontTx/>
              <a:buChar char="-"/>
            </a:pPr>
            <a:r>
              <a:rPr lang="pt-BR" dirty="0"/>
              <a:t>Em relação a caracterização e quantificação da oferta de lastros para cada fonte, a princípio, poderia ser utilizada a mesma premissa estabelecida por EPE e MME (2021), na qual, foram definidos dois produtos: o lastro de capacidade (em MW) e o lastro de produção (em </a:t>
            </a:r>
            <a:r>
              <a:rPr lang="pt-BR" dirty="0" err="1"/>
              <a:t>MWmed</a:t>
            </a:r>
            <a:r>
              <a:rPr lang="pt-BR" dirty="0"/>
              <a:t>);</a:t>
            </a:r>
          </a:p>
          <a:p>
            <a:pPr lvl="1">
              <a:buFontTx/>
              <a:buChar char="-"/>
            </a:pPr>
            <a:r>
              <a:rPr lang="pt-BR" dirty="0"/>
              <a:t>Com estes novos produtos, o mercado seria mais líquido e dinâmico (</a:t>
            </a:r>
            <a:r>
              <a:rPr lang="pt-BR" i="1" dirty="0" err="1"/>
              <a:t>commoditização</a:t>
            </a:r>
            <a:r>
              <a:rPr lang="pt-BR" dirty="0"/>
              <a:t> do mercado).</a:t>
            </a:r>
          </a:p>
          <a:p>
            <a:pPr lvl="1">
              <a:buFontTx/>
              <a:buChar char="-"/>
            </a:pPr>
            <a:endParaRPr lang="pt-BR" dirty="0"/>
          </a:p>
          <a:p>
            <a:pPr lvl="1">
              <a:buFontTx/>
              <a:buChar char="-"/>
            </a:pP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40</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459317" y="20636"/>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spTree>
    <p:extLst>
      <p:ext uri="{BB962C8B-B14F-4D97-AF65-F5344CB8AC3E}">
        <p14:creationId xmlns:p14="http://schemas.microsoft.com/office/powerpoint/2010/main" val="3576424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78883" y="522768"/>
            <a:ext cx="11353800" cy="6030433"/>
          </a:xfrm>
        </p:spPr>
        <p:txBody>
          <a:bodyPr/>
          <a:lstStyle/>
          <a:p>
            <a:pPr marL="285750" lvl="1" indent="-285750">
              <a:buSzPct val="50000"/>
              <a:buFont typeface="Arial" pitchFamily="34" charset="0"/>
              <a:buChar char="►"/>
            </a:pPr>
            <a:r>
              <a:rPr lang="pt-BR" b="1" dirty="0"/>
              <a:t>Considerações sobre as propostas</a:t>
            </a:r>
          </a:p>
          <a:p>
            <a:pPr lvl="1">
              <a:buFontTx/>
              <a:buChar char="-"/>
            </a:pPr>
            <a:r>
              <a:rPr lang="pt-PT" dirty="0"/>
              <a:t>As três propostas aqui apresentadas anteriormente devem ser discutidas com os representantes de todos os agentes envolvidos no processo. </a:t>
            </a:r>
          </a:p>
          <a:p>
            <a:pPr lvl="1">
              <a:buFontTx/>
              <a:buChar char="-"/>
            </a:pPr>
            <a:r>
              <a:rPr lang="pt-PT" dirty="0"/>
              <a:t>Além disso, os órgãos de planejamento (EPE e ONS), bem como os órgãos reguladores do mercado de energia (ANEEL e ANP) deveriam ser envolvidos em tal discussão. </a:t>
            </a:r>
          </a:p>
          <a:p>
            <a:pPr lvl="1">
              <a:buFontTx/>
              <a:buChar char="-"/>
            </a:pPr>
            <a:r>
              <a:rPr lang="pt-PT" dirty="0"/>
              <a:t>Vale ressaltar, mais uma vez, que esta é uma proposta preliminar e que carece de maiores discussões e aprofundamentos teóricos.</a:t>
            </a:r>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41</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459317" y="20636"/>
            <a:ext cx="11353800" cy="558800"/>
          </a:xfrm>
        </p:spPr>
        <p:txBody>
          <a:bodyPr/>
          <a:lstStyle/>
          <a:p>
            <a:r>
              <a:rPr lang="pt-BR" sz="2600" b="1" dirty="0">
                <a:solidFill>
                  <a:srgbClr val="2F5066"/>
                </a:solidFill>
                <a:latin typeface="+mj-lt"/>
                <a:ea typeface="+mj-ea"/>
                <a:cs typeface="+mj-cs"/>
              </a:rPr>
              <a:t> Cenários Regulatórios</a:t>
            </a:r>
            <a:endParaRPr lang="pt-BR" dirty="0">
              <a:solidFill>
                <a:srgbClr val="FF0000"/>
              </a:solidFill>
            </a:endParaRPr>
          </a:p>
        </p:txBody>
      </p:sp>
    </p:spTree>
    <p:extLst>
      <p:ext uri="{BB962C8B-B14F-4D97-AF65-F5344CB8AC3E}">
        <p14:creationId xmlns:p14="http://schemas.microsoft.com/office/powerpoint/2010/main" val="4029768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3.2. Critérios gerais</a:t>
            </a:r>
          </a:p>
          <a:p>
            <a:pPr lvl="1"/>
            <a:r>
              <a:rPr lang="pt-BR" sz="1800" b="1" dirty="0">
                <a:solidFill>
                  <a:schemeClr val="accent4">
                    <a:lumMod val="75000"/>
                  </a:schemeClr>
                </a:solidFill>
              </a:rPr>
              <a:t>3.2.1. Cenários regulatórios</a:t>
            </a:r>
          </a:p>
          <a:p>
            <a:pPr lvl="1"/>
            <a:r>
              <a:rPr lang="pt-BR" sz="1800" b="1" dirty="0"/>
              <a:t>3.2.2 e 3.2.3. Reservatórios e dimensionamento energético</a:t>
            </a:r>
          </a:p>
          <a:p>
            <a:pPr lvl="1"/>
            <a:r>
              <a:rPr lang="pt-BR" sz="1800" b="1" dirty="0">
                <a:solidFill>
                  <a:schemeClr val="accent4">
                    <a:lumMod val="75000"/>
                  </a:schemeClr>
                </a:solidFill>
              </a:rPr>
              <a:t>3.2.4. Otimização para estudos de alternativas</a:t>
            </a:r>
          </a:p>
        </p:txBody>
      </p:sp>
    </p:spTree>
    <p:extLst>
      <p:ext uri="{BB962C8B-B14F-4D97-AF65-F5344CB8AC3E}">
        <p14:creationId xmlns:p14="http://schemas.microsoft.com/office/powerpoint/2010/main" val="3136643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i="1" dirty="0" err="1"/>
              <a:t>Screening</a:t>
            </a:r>
            <a:r>
              <a:rPr lang="pt-BR" dirty="0"/>
              <a:t>: </a:t>
            </a:r>
          </a:p>
          <a:p>
            <a:pPr lvl="1"/>
            <a:r>
              <a:rPr lang="pt-BR" dirty="0"/>
              <a:t>Volume de armazenamento necessário em função da potência (em MW) e do tempo de geração (em horas) com adoção de fator para acrescentar ao valor calculado uma parcela referente ao volume morto.</a:t>
            </a:r>
          </a:p>
          <a:p>
            <a:pPr lvl="1"/>
            <a:r>
              <a:rPr lang="pt-BR" dirty="0"/>
              <a:t>Queda definida pelos </a:t>
            </a:r>
            <a:r>
              <a:rPr lang="pt-BR" dirty="0" err="1"/>
              <a:t>NAs</a:t>
            </a:r>
            <a:r>
              <a:rPr lang="pt-BR" dirty="0"/>
              <a:t> máximos dos reservatórios e características energéticas a partir percentuais fixos de rendimento e perdas de carga</a:t>
            </a:r>
          </a:p>
          <a:p>
            <a:r>
              <a:rPr lang="pt-BR" dirty="0"/>
              <a:t>Engenharia: </a:t>
            </a:r>
          </a:p>
          <a:p>
            <a:pPr lvl="1"/>
            <a:r>
              <a:rPr lang="pt-BR" dirty="0"/>
              <a:t>Definição de curvas cota x área x volume, consideração de características específicas da topografia local na definição do volume morto e da </a:t>
            </a:r>
            <a:r>
              <a:rPr lang="pt-BR" dirty="0" err="1"/>
              <a:t>submergência</a:t>
            </a:r>
            <a:r>
              <a:rPr lang="pt-BR" dirty="0"/>
              <a:t> das tomadas d’água na definição do NA mínimo.</a:t>
            </a:r>
          </a:p>
          <a:p>
            <a:pPr lvl="1"/>
            <a:r>
              <a:rPr lang="pt-BR" dirty="0"/>
              <a:t>Queda definida considerando variação de nível nos reservatórios e características energéticas a partir de percentuais específicos de rendimento (equipamento) e perdas de carga (arranjo).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43</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Reservatórios e </a:t>
            </a:r>
            <a:r>
              <a:rPr lang="pt-BR" b="1" dirty="0"/>
              <a:t>dimensionamento energético</a:t>
            </a:r>
            <a:endParaRPr lang="pt-BR" dirty="0">
              <a:solidFill>
                <a:srgbClr val="FF0000"/>
              </a:solidFill>
            </a:endParaRPr>
          </a:p>
        </p:txBody>
      </p:sp>
    </p:spTree>
    <p:extLst>
      <p:ext uri="{BB962C8B-B14F-4D97-AF65-F5344CB8AC3E}">
        <p14:creationId xmlns:p14="http://schemas.microsoft.com/office/powerpoint/2010/main" val="1905860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3.2. Critérios gerais</a:t>
            </a:r>
          </a:p>
          <a:p>
            <a:pPr lvl="1"/>
            <a:r>
              <a:rPr lang="pt-BR" sz="1800" b="1" dirty="0">
                <a:solidFill>
                  <a:schemeClr val="accent4">
                    <a:lumMod val="75000"/>
                  </a:schemeClr>
                </a:solidFill>
              </a:rPr>
              <a:t>3.2.1. Cenários regulatórios</a:t>
            </a:r>
          </a:p>
          <a:p>
            <a:pPr lvl="1"/>
            <a:r>
              <a:rPr lang="pt-BR" sz="1800" b="1" dirty="0">
                <a:solidFill>
                  <a:schemeClr val="accent4">
                    <a:lumMod val="75000"/>
                  </a:schemeClr>
                </a:solidFill>
              </a:rPr>
              <a:t>3.2.2. Reservatórios e dimensionamento energético</a:t>
            </a:r>
          </a:p>
          <a:p>
            <a:pPr lvl="1"/>
            <a:r>
              <a:rPr lang="pt-BR" sz="1800" b="1" dirty="0"/>
              <a:t>3.2.3. Otimização para estudos de alternativas</a:t>
            </a:r>
          </a:p>
        </p:txBody>
      </p:sp>
    </p:spTree>
    <p:extLst>
      <p:ext uri="{BB962C8B-B14F-4D97-AF65-F5344CB8AC3E}">
        <p14:creationId xmlns:p14="http://schemas.microsoft.com/office/powerpoint/2010/main" val="279372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A406BA9-FB91-4F0D-B02D-E4F5E45670F0}"/>
              </a:ext>
            </a:extLst>
          </p:cNvPr>
          <p:cNvSpPr txBox="1"/>
          <p:nvPr/>
        </p:nvSpPr>
        <p:spPr>
          <a:xfrm>
            <a:off x="6078600" y="1347787"/>
            <a:ext cx="5580000" cy="4039567"/>
          </a:xfrm>
          <a:prstGeom prst="rect">
            <a:avLst/>
          </a:prstGeom>
          <a:noFill/>
          <a:effectLst/>
        </p:spPr>
        <p:txBody>
          <a:bodyPr wrap="square" rtlCol="0">
            <a:spAutoFit/>
          </a:bodyPr>
          <a:lstStyle/>
          <a:p>
            <a:pPr marL="252000" indent="-180000" algn="l">
              <a:spcAft>
                <a:spcPts val="300"/>
              </a:spcAft>
              <a:buClr>
                <a:srgbClr val="2F5066"/>
              </a:buClr>
              <a:buFont typeface="Wingdings" panose="05000000000000000000" pitchFamily="2" charset="2"/>
              <a:buChar char="§"/>
            </a:pPr>
            <a:r>
              <a:rPr lang="pt-BR" sz="1400" b="0" dirty="0">
                <a:solidFill>
                  <a:schemeClr val="tx1">
                    <a:lumMod val="75000"/>
                    <a:lumOff val="25000"/>
                  </a:schemeClr>
                </a:solidFill>
                <a:latin typeface="+mn-lt"/>
              </a:rPr>
              <a:t>Percebendo a preferência por reversíveis com menor capacidade de armazenamento, buscou-se nesse trimestre fazer simulações com projetos com as seguintes capacidades de armazenamento:</a:t>
            </a: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252000" indent="-180000" algn="l">
              <a:spcAft>
                <a:spcPts val="300"/>
              </a:spcAft>
            </a:pPr>
            <a:endParaRPr lang="pt-BR" sz="1400" b="0" dirty="0">
              <a:solidFill>
                <a:schemeClr val="tx1">
                  <a:lumMod val="75000"/>
                  <a:lumOff val="25000"/>
                </a:schemeClr>
              </a:solidFill>
              <a:latin typeface="+mn-lt"/>
            </a:endParaRPr>
          </a:p>
          <a:p>
            <a:pPr marL="72000" algn="l">
              <a:spcAft>
                <a:spcPts val="600"/>
              </a:spcAft>
              <a:buClr>
                <a:srgbClr val="2F5066"/>
              </a:buClr>
            </a:pPr>
            <a:endParaRPr lang="pt-BR" sz="1400" b="0" dirty="0">
              <a:solidFill>
                <a:schemeClr val="tx1">
                  <a:lumMod val="75000"/>
                  <a:lumOff val="25000"/>
                </a:schemeClr>
              </a:solidFill>
              <a:latin typeface="+mn-lt"/>
            </a:endParaRPr>
          </a:p>
          <a:p>
            <a:pPr marL="72000" algn="l">
              <a:spcAft>
                <a:spcPts val="600"/>
              </a:spcAft>
              <a:buClr>
                <a:srgbClr val="2F5066"/>
              </a:buClr>
            </a:pPr>
            <a:endParaRPr lang="pt-BR" sz="1400" b="0" dirty="0">
              <a:solidFill>
                <a:schemeClr val="tx1">
                  <a:lumMod val="75000"/>
                  <a:lumOff val="25000"/>
                </a:schemeClr>
              </a:solidFill>
              <a:latin typeface="+mn-lt"/>
            </a:endParaRPr>
          </a:p>
          <a:p>
            <a:pPr marL="252000" indent="-180000" algn="l">
              <a:spcAft>
                <a:spcPts val="600"/>
              </a:spcAft>
              <a:buClr>
                <a:srgbClr val="2F5066"/>
              </a:buClr>
              <a:buFont typeface="Wingdings" panose="05000000000000000000" pitchFamily="2" charset="2"/>
              <a:buChar char="§"/>
            </a:pPr>
            <a:r>
              <a:rPr lang="pt-BR" sz="1400" b="0" dirty="0">
                <a:solidFill>
                  <a:schemeClr val="tx1">
                    <a:lumMod val="75000"/>
                    <a:lumOff val="25000"/>
                  </a:schemeClr>
                </a:solidFill>
                <a:latin typeface="+mn-lt"/>
              </a:rPr>
              <a:t>Foram consideradas usinas de 500 MW e 1000 MW conectadas à UHE Sobradinho, de modo que só seria necessário construir o reservatório superior</a:t>
            </a:r>
          </a:p>
        </p:txBody>
      </p:sp>
      <p:sp>
        <p:nvSpPr>
          <p:cNvPr id="2" name="Title 1">
            <a:extLst>
              <a:ext uri="{FF2B5EF4-FFF2-40B4-BE49-F238E27FC236}">
                <a16:creationId xmlns:a16="http://schemas.microsoft.com/office/drawing/2014/main" id="{BF4A0AB1-FF23-46EE-B8D8-B064604A200B}"/>
              </a:ext>
            </a:extLst>
          </p:cNvPr>
          <p:cNvSpPr>
            <a:spLocks noGrp="1"/>
          </p:cNvSpPr>
          <p:nvPr>
            <p:ph type="title"/>
          </p:nvPr>
        </p:nvSpPr>
        <p:spPr/>
        <p:txBody>
          <a:bodyPr/>
          <a:lstStyle/>
          <a:p>
            <a:r>
              <a:rPr lang="pt-BR" sz="2600" b="1" dirty="0">
                <a:solidFill>
                  <a:srgbClr val="2F5066"/>
                </a:solidFill>
                <a:latin typeface="+mj-lt"/>
                <a:ea typeface="+mj-ea"/>
                <a:cs typeface="+mj-cs"/>
              </a:rPr>
              <a:t>Otimização para Estudos de Alternativas</a:t>
            </a:r>
            <a:endParaRPr lang="en-US" dirty="0"/>
          </a:p>
        </p:txBody>
      </p:sp>
      <p:sp>
        <p:nvSpPr>
          <p:cNvPr id="4" name="Slide Number Placeholder 3">
            <a:extLst>
              <a:ext uri="{FF2B5EF4-FFF2-40B4-BE49-F238E27FC236}">
                <a16:creationId xmlns:a16="http://schemas.microsoft.com/office/drawing/2014/main" id="{ACADB280-948D-4BB1-B791-B027E04CA2BD}"/>
              </a:ext>
            </a:extLst>
          </p:cNvPr>
          <p:cNvSpPr>
            <a:spLocks noGrp="1"/>
          </p:cNvSpPr>
          <p:nvPr>
            <p:ph type="sldNum" sz="quarter" idx="10"/>
          </p:nvPr>
        </p:nvSpPr>
        <p:spPr/>
        <p:txBody>
          <a:bodyPr/>
          <a:lstStyle/>
          <a:p>
            <a:pPr>
              <a:defRPr/>
            </a:pPr>
            <a:fld id="{66444DCD-DD8C-49E0-BC11-9AAD323B4E7F}" type="slidenum">
              <a:rPr lang="pt-BR" noProof="0" smtClean="0"/>
              <a:pPr>
                <a:defRPr/>
              </a:pPr>
              <a:t>45</a:t>
            </a:fld>
            <a:endParaRPr lang="pt-BR" noProof="0"/>
          </a:p>
        </p:txBody>
      </p:sp>
      <p:sp>
        <p:nvSpPr>
          <p:cNvPr id="5" name="Rectangle: Rounded Corners 4">
            <a:extLst>
              <a:ext uri="{FF2B5EF4-FFF2-40B4-BE49-F238E27FC236}">
                <a16:creationId xmlns:a16="http://schemas.microsoft.com/office/drawing/2014/main" id="{3F8FCEA1-9D6B-498A-805D-E2738BB13EBC}"/>
              </a:ext>
            </a:extLst>
          </p:cNvPr>
          <p:cNvSpPr/>
          <p:nvPr/>
        </p:nvSpPr>
        <p:spPr bwMode="auto">
          <a:xfrm>
            <a:off x="381000" y="1177834"/>
            <a:ext cx="5529216" cy="5070566"/>
          </a:xfrm>
          <a:prstGeom prst="roundRect">
            <a:avLst>
              <a:gd name="adj" fmla="val 8096"/>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6" name="TextBox 5">
            <a:extLst>
              <a:ext uri="{FF2B5EF4-FFF2-40B4-BE49-F238E27FC236}">
                <a16:creationId xmlns:a16="http://schemas.microsoft.com/office/drawing/2014/main" id="{32E8EC2D-3953-40DA-BD3B-57E7F5142DEF}"/>
              </a:ext>
            </a:extLst>
          </p:cNvPr>
          <p:cNvSpPr txBox="1"/>
          <p:nvPr/>
        </p:nvSpPr>
        <p:spPr>
          <a:xfrm>
            <a:off x="533400" y="1347787"/>
            <a:ext cx="1981200" cy="307777"/>
          </a:xfrm>
          <a:prstGeom prst="rect">
            <a:avLst/>
          </a:prstGeom>
          <a:noFill/>
          <a:effectLst/>
        </p:spPr>
        <p:txBody>
          <a:bodyPr wrap="square" rtlCol="0">
            <a:spAutoFit/>
          </a:bodyPr>
          <a:lstStyle/>
          <a:p>
            <a:pPr algn="l"/>
            <a:r>
              <a:rPr lang="pt-BR" sz="1400" b="0" dirty="0">
                <a:solidFill>
                  <a:schemeClr val="accent5">
                    <a:lumMod val="75000"/>
                  </a:schemeClr>
                </a:solidFill>
                <a:latin typeface="+mj-lt"/>
              </a:rPr>
              <a:t>Relembrando...</a:t>
            </a:r>
          </a:p>
        </p:txBody>
      </p:sp>
      <p:sp>
        <p:nvSpPr>
          <p:cNvPr id="7" name="TextBox 6">
            <a:extLst>
              <a:ext uri="{FF2B5EF4-FFF2-40B4-BE49-F238E27FC236}">
                <a16:creationId xmlns:a16="http://schemas.microsoft.com/office/drawing/2014/main" id="{CBE50F18-7234-492F-9F0D-C2659D1E790E}"/>
              </a:ext>
            </a:extLst>
          </p:cNvPr>
          <p:cNvSpPr txBox="1"/>
          <p:nvPr/>
        </p:nvSpPr>
        <p:spPr>
          <a:xfrm>
            <a:off x="533400" y="1821188"/>
            <a:ext cx="1981200" cy="307777"/>
          </a:xfrm>
          <a:prstGeom prst="rect">
            <a:avLst/>
          </a:prstGeom>
          <a:noFill/>
          <a:effectLst/>
        </p:spPr>
        <p:txBody>
          <a:bodyPr wrap="square" rtlCol="0">
            <a:spAutoFit/>
          </a:bodyPr>
          <a:lstStyle/>
          <a:p>
            <a:pPr algn="l"/>
            <a:r>
              <a:rPr lang="pt-BR" sz="1400" b="0" dirty="0">
                <a:solidFill>
                  <a:schemeClr val="tx1">
                    <a:lumMod val="75000"/>
                    <a:lumOff val="25000"/>
                  </a:schemeClr>
                </a:solidFill>
                <a:latin typeface="+mj-lt"/>
              </a:rPr>
              <a:t>Último Relatório</a:t>
            </a:r>
          </a:p>
        </p:txBody>
      </p:sp>
      <p:sp>
        <p:nvSpPr>
          <p:cNvPr id="8" name="TextBox 7">
            <a:extLst>
              <a:ext uri="{FF2B5EF4-FFF2-40B4-BE49-F238E27FC236}">
                <a16:creationId xmlns:a16="http://schemas.microsoft.com/office/drawing/2014/main" id="{2E397460-38F9-4645-8E0F-334E5AFCADBD}"/>
              </a:ext>
            </a:extLst>
          </p:cNvPr>
          <p:cNvSpPr txBox="1"/>
          <p:nvPr/>
        </p:nvSpPr>
        <p:spPr>
          <a:xfrm>
            <a:off x="533400" y="2209800"/>
            <a:ext cx="5376816" cy="4131900"/>
          </a:xfrm>
          <a:prstGeom prst="rect">
            <a:avLst/>
          </a:prstGeom>
          <a:noFill/>
          <a:effectLst/>
        </p:spPr>
        <p:txBody>
          <a:bodyPr wrap="square" rtlCol="0">
            <a:spAutoFit/>
          </a:bodyPr>
          <a:lstStyle/>
          <a:p>
            <a:pPr algn="l"/>
            <a:r>
              <a:rPr lang="pt-BR" sz="1400" b="0" dirty="0">
                <a:solidFill>
                  <a:schemeClr val="tx1">
                    <a:lumMod val="75000"/>
                    <a:lumOff val="25000"/>
                  </a:schemeClr>
                </a:solidFill>
                <a:latin typeface="+mn-lt"/>
              </a:rPr>
              <a:t>Projeção de expansão do Sistema Interligado Nacional até 2040 considerava </a:t>
            </a:r>
            <a:r>
              <a:rPr lang="pt-BR" sz="1400" dirty="0">
                <a:solidFill>
                  <a:schemeClr val="tx1">
                    <a:lumMod val="65000"/>
                    <a:lumOff val="35000"/>
                  </a:schemeClr>
                </a:solidFill>
                <a:latin typeface="+mn-lt"/>
              </a:rPr>
              <a:t>usinas hidrelétricas reversíveis com 3 níveis de capacidade de armazenamento</a:t>
            </a:r>
            <a:r>
              <a:rPr lang="pt-BR" sz="1400" b="0" dirty="0">
                <a:solidFill>
                  <a:schemeClr val="tx1">
                    <a:lumMod val="75000"/>
                    <a:lumOff val="25000"/>
                  </a:schemeClr>
                </a:solidFill>
                <a:latin typeface="+mn-lt"/>
              </a:rPr>
              <a:t>: </a:t>
            </a:r>
          </a:p>
          <a:p>
            <a:pPr algn="l"/>
            <a:endParaRPr lang="pt-BR" sz="1400" b="0" dirty="0">
              <a:solidFill>
                <a:schemeClr val="tx1">
                  <a:lumMod val="75000"/>
                  <a:lumOff val="25000"/>
                </a:schemeClr>
              </a:solidFill>
              <a:latin typeface="+mn-lt"/>
            </a:endParaRPr>
          </a:p>
          <a:p>
            <a:pPr algn="l"/>
            <a:endParaRPr lang="pt-BR" sz="1400" b="0" dirty="0">
              <a:solidFill>
                <a:schemeClr val="tx1">
                  <a:lumMod val="75000"/>
                  <a:lumOff val="25000"/>
                </a:schemeClr>
              </a:solidFill>
              <a:latin typeface="+mn-lt"/>
            </a:endParaRPr>
          </a:p>
          <a:p>
            <a:pPr algn="l"/>
            <a:endParaRPr lang="pt-BR" sz="1400" b="0" dirty="0">
              <a:solidFill>
                <a:schemeClr val="tx1">
                  <a:lumMod val="75000"/>
                  <a:lumOff val="25000"/>
                </a:schemeClr>
              </a:solidFill>
              <a:latin typeface="+mn-lt"/>
            </a:endParaRPr>
          </a:p>
          <a:p>
            <a:pPr algn="l"/>
            <a:r>
              <a:rPr lang="pt-BR" sz="1400" b="0" dirty="0">
                <a:solidFill>
                  <a:schemeClr val="tx1">
                    <a:lumMod val="75000"/>
                    <a:lumOff val="25000"/>
                  </a:schemeClr>
                </a:solidFill>
                <a:latin typeface="+mn-lt"/>
              </a:rPr>
              <a:t>*</a:t>
            </a:r>
            <a:r>
              <a:rPr lang="pt-BR" b="0" dirty="0">
                <a:solidFill>
                  <a:schemeClr val="tx1">
                    <a:lumMod val="75000"/>
                    <a:lumOff val="25000"/>
                  </a:schemeClr>
                </a:solidFill>
                <a:latin typeface="+mn-lt"/>
              </a:rPr>
              <a:t>As características das usinas de 1 semana e 1 mês haviam sido retiradas de Webinar do </a:t>
            </a:r>
            <a:r>
              <a:rPr lang="pt-BR" b="0" dirty="0" err="1">
                <a:solidFill>
                  <a:schemeClr val="tx1">
                    <a:lumMod val="75000"/>
                    <a:lumOff val="25000"/>
                  </a:schemeClr>
                </a:solidFill>
                <a:latin typeface="+mn-lt"/>
              </a:rPr>
              <a:t>Gesel</a:t>
            </a:r>
            <a:endParaRPr lang="pt-BR" b="0" dirty="0">
              <a:solidFill>
                <a:schemeClr val="tx1">
                  <a:lumMod val="75000"/>
                  <a:lumOff val="25000"/>
                </a:schemeClr>
              </a:solidFill>
              <a:latin typeface="+mn-lt"/>
            </a:endParaRPr>
          </a:p>
          <a:p>
            <a:pPr algn="l"/>
            <a:endParaRPr lang="pt-BR" sz="1400" b="0" dirty="0">
              <a:solidFill>
                <a:schemeClr val="tx1">
                  <a:lumMod val="65000"/>
                  <a:lumOff val="35000"/>
                </a:schemeClr>
              </a:solidFill>
              <a:latin typeface="+mn-lt"/>
            </a:endParaRPr>
          </a:p>
          <a:p>
            <a:pPr algn="l"/>
            <a:r>
              <a:rPr lang="pt-BR" sz="1400" dirty="0">
                <a:solidFill>
                  <a:schemeClr val="tx1">
                    <a:lumMod val="65000"/>
                    <a:lumOff val="35000"/>
                  </a:schemeClr>
                </a:solidFill>
                <a:latin typeface="+mn-lt"/>
              </a:rPr>
              <a:t>Resultado</a:t>
            </a:r>
          </a:p>
          <a:p>
            <a:pPr marL="252000" indent="-180000" algn="l">
              <a:spcBef>
                <a:spcPts val="500"/>
              </a:spcBef>
              <a:spcAft>
                <a:spcPts val="0"/>
              </a:spcAft>
              <a:buClr>
                <a:schemeClr val="accent5"/>
              </a:buClr>
              <a:buFont typeface="Arial" panose="020B0604020202020204" pitchFamily="34" charset="0"/>
              <a:buChar char="•"/>
            </a:pPr>
            <a:r>
              <a:rPr lang="pt-BR" sz="1400" dirty="0" err="1">
                <a:solidFill>
                  <a:schemeClr val="tx1">
                    <a:lumMod val="65000"/>
                    <a:lumOff val="35000"/>
                  </a:schemeClr>
                </a:solidFill>
                <a:latin typeface="+mn-lt"/>
              </a:rPr>
              <a:t>UHRs</a:t>
            </a:r>
            <a:r>
              <a:rPr lang="pt-BR" sz="1400" dirty="0">
                <a:solidFill>
                  <a:schemeClr val="tx1">
                    <a:lumMod val="65000"/>
                    <a:lumOff val="35000"/>
                  </a:schemeClr>
                </a:solidFill>
                <a:latin typeface="+mn-lt"/>
              </a:rPr>
              <a:t> de 24h</a:t>
            </a:r>
            <a:r>
              <a:rPr lang="pt-BR" sz="1400" b="0" dirty="0">
                <a:solidFill>
                  <a:schemeClr val="tx1">
                    <a:lumMod val="65000"/>
                    <a:lumOff val="35000"/>
                  </a:schemeClr>
                </a:solidFill>
                <a:latin typeface="+mn-lt"/>
              </a:rPr>
              <a:t> </a:t>
            </a:r>
            <a:r>
              <a:rPr lang="pt-BR" sz="1400" b="0" dirty="0">
                <a:solidFill>
                  <a:schemeClr val="tx1">
                    <a:lumMod val="75000"/>
                    <a:lumOff val="25000"/>
                  </a:schemeClr>
                </a:solidFill>
                <a:latin typeface="+mn-lt"/>
              </a:rPr>
              <a:t>foram adicionadas ao sistema em todos os casos simulados</a:t>
            </a:r>
          </a:p>
          <a:p>
            <a:pPr marL="252000" indent="-180000" algn="l">
              <a:spcBef>
                <a:spcPts val="500"/>
              </a:spcBef>
              <a:spcAft>
                <a:spcPts val="0"/>
              </a:spcAft>
              <a:buClr>
                <a:schemeClr val="accent5"/>
              </a:buClr>
              <a:buFont typeface="Arial" panose="020B0604020202020204" pitchFamily="34" charset="0"/>
              <a:buChar char="•"/>
            </a:pPr>
            <a:r>
              <a:rPr lang="pt-BR" sz="1400" dirty="0" err="1">
                <a:solidFill>
                  <a:schemeClr val="tx1">
                    <a:lumMod val="65000"/>
                    <a:lumOff val="35000"/>
                  </a:schemeClr>
                </a:solidFill>
                <a:latin typeface="+mn-lt"/>
              </a:rPr>
              <a:t>UHRs</a:t>
            </a:r>
            <a:r>
              <a:rPr lang="pt-BR" sz="1400" dirty="0">
                <a:solidFill>
                  <a:schemeClr val="tx1">
                    <a:lumMod val="65000"/>
                    <a:lumOff val="35000"/>
                  </a:schemeClr>
                </a:solidFill>
                <a:latin typeface="+mn-lt"/>
              </a:rPr>
              <a:t> mensais</a:t>
            </a:r>
            <a:r>
              <a:rPr lang="pt-BR" sz="1400" b="0" dirty="0">
                <a:solidFill>
                  <a:schemeClr val="tx1">
                    <a:lumMod val="65000"/>
                    <a:lumOff val="35000"/>
                  </a:schemeClr>
                </a:solidFill>
                <a:latin typeface="+mn-lt"/>
              </a:rPr>
              <a:t> </a:t>
            </a:r>
            <a:r>
              <a:rPr lang="pt-BR" sz="1400" b="0" dirty="0">
                <a:solidFill>
                  <a:schemeClr val="tx1">
                    <a:lumMod val="75000"/>
                    <a:lumOff val="25000"/>
                  </a:schemeClr>
                </a:solidFill>
                <a:latin typeface="+mn-lt"/>
              </a:rPr>
              <a:t>entravam no sistema somente se seu CAPEX fosse até 5% maior do que o custo da reversível de 24h. Mesmo com o custo igual, menor potência da UHR mensal era inserida comparando com a de 24h</a:t>
            </a:r>
          </a:p>
          <a:p>
            <a:pPr marL="252000" indent="-180000" algn="l">
              <a:spcBef>
                <a:spcPts val="500"/>
              </a:spcBef>
              <a:spcAft>
                <a:spcPts val="0"/>
              </a:spcAft>
              <a:buClr>
                <a:schemeClr val="accent5"/>
              </a:buClr>
              <a:buFont typeface="Arial" panose="020B0604020202020204" pitchFamily="34" charset="0"/>
              <a:buChar char="•"/>
            </a:pPr>
            <a:r>
              <a:rPr lang="pt-BR" sz="1400" dirty="0" err="1">
                <a:solidFill>
                  <a:schemeClr val="tx1">
                    <a:lumMod val="65000"/>
                    <a:lumOff val="35000"/>
                  </a:schemeClr>
                </a:solidFill>
                <a:latin typeface="+mn-lt"/>
              </a:rPr>
              <a:t>UHRs</a:t>
            </a:r>
            <a:r>
              <a:rPr lang="pt-BR" sz="1400" dirty="0">
                <a:solidFill>
                  <a:schemeClr val="tx1">
                    <a:lumMod val="65000"/>
                    <a:lumOff val="35000"/>
                  </a:schemeClr>
                </a:solidFill>
                <a:latin typeface="+mn-lt"/>
              </a:rPr>
              <a:t> semanais</a:t>
            </a:r>
            <a:r>
              <a:rPr lang="pt-BR" sz="1400" b="0" dirty="0">
                <a:solidFill>
                  <a:schemeClr val="tx1">
                    <a:lumMod val="65000"/>
                    <a:lumOff val="35000"/>
                  </a:schemeClr>
                </a:solidFill>
                <a:latin typeface="+mn-lt"/>
              </a:rPr>
              <a:t> </a:t>
            </a:r>
            <a:r>
              <a:rPr lang="pt-BR" sz="1400" b="0" dirty="0">
                <a:solidFill>
                  <a:schemeClr val="tx1">
                    <a:lumMod val="75000"/>
                    <a:lumOff val="25000"/>
                  </a:schemeClr>
                </a:solidFill>
                <a:latin typeface="+mn-lt"/>
              </a:rPr>
              <a:t>não eram adicionadas em nenhum caso</a:t>
            </a:r>
          </a:p>
          <a:p>
            <a:pPr marL="285750" indent="-285750" algn="l">
              <a:buFontTx/>
              <a:buChar char="-"/>
            </a:pPr>
            <a:endParaRPr lang="pt-BR" sz="1400" b="0" dirty="0">
              <a:solidFill>
                <a:schemeClr val="tx1">
                  <a:lumMod val="75000"/>
                  <a:lumOff val="25000"/>
                </a:schemeClr>
              </a:solidFill>
              <a:latin typeface="+mn-lt"/>
            </a:endParaRPr>
          </a:p>
        </p:txBody>
      </p:sp>
      <p:grpSp>
        <p:nvGrpSpPr>
          <p:cNvPr id="3" name="Group 2">
            <a:extLst>
              <a:ext uri="{FF2B5EF4-FFF2-40B4-BE49-F238E27FC236}">
                <a16:creationId xmlns:a16="http://schemas.microsoft.com/office/drawing/2014/main" id="{81387159-B6C9-428B-8FA5-31F5AC58C7E7}"/>
              </a:ext>
            </a:extLst>
          </p:cNvPr>
          <p:cNvGrpSpPr/>
          <p:nvPr/>
        </p:nvGrpSpPr>
        <p:grpSpPr>
          <a:xfrm>
            <a:off x="1178560" y="2999821"/>
            <a:ext cx="3934097" cy="310314"/>
            <a:chOff x="914400" y="2999821"/>
            <a:chExt cx="3934097" cy="310314"/>
          </a:xfrm>
        </p:grpSpPr>
        <p:sp>
          <p:nvSpPr>
            <p:cNvPr id="9" name="Rectangle: Rounded Corners 8">
              <a:extLst>
                <a:ext uri="{FF2B5EF4-FFF2-40B4-BE49-F238E27FC236}">
                  <a16:creationId xmlns:a16="http://schemas.microsoft.com/office/drawing/2014/main" id="{F0AA3E52-2C3E-4BB0-993B-43038DE8B817}"/>
                </a:ext>
              </a:extLst>
            </p:cNvPr>
            <p:cNvSpPr/>
            <p:nvPr/>
          </p:nvSpPr>
          <p:spPr bwMode="auto">
            <a:xfrm>
              <a:off x="914400" y="2999821"/>
              <a:ext cx="990600" cy="310314"/>
            </a:xfrm>
            <a:prstGeom prst="roundRect">
              <a:avLst/>
            </a:prstGeom>
            <a:solidFill>
              <a:schemeClr val="bg1"/>
            </a:solidFill>
            <a:ln w="19050" cap="flat" cmpd="sng" algn="ctr">
              <a:solidFill>
                <a:schemeClr val="accent5"/>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pt-BR" sz="1300" b="0" i="0" u="none" strike="noStrike" cap="none" normalizeH="0" baseline="0" dirty="0">
                  <a:ln>
                    <a:noFill/>
                  </a:ln>
                  <a:solidFill>
                    <a:schemeClr val="tx1">
                      <a:lumMod val="75000"/>
                      <a:lumOff val="25000"/>
                    </a:schemeClr>
                  </a:solidFill>
                  <a:effectLst/>
                  <a:latin typeface="+mn-lt"/>
                </a:rPr>
                <a:t>24 h</a:t>
              </a:r>
            </a:p>
          </p:txBody>
        </p:sp>
        <p:sp>
          <p:nvSpPr>
            <p:cNvPr id="10" name="Rectangle: Rounded Corners 9">
              <a:extLst>
                <a:ext uri="{FF2B5EF4-FFF2-40B4-BE49-F238E27FC236}">
                  <a16:creationId xmlns:a16="http://schemas.microsoft.com/office/drawing/2014/main" id="{14C421F7-0C91-4B96-B149-04971B9FD561}"/>
                </a:ext>
              </a:extLst>
            </p:cNvPr>
            <p:cNvSpPr/>
            <p:nvPr/>
          </p:nvSpPr>
          <p:spPr bwMode="auto">
            <a:xfrm>
              <a:off x="2386149" y="2999821"/>
              <a:ext cx="990600" cy="310314"/>
            </a:xfrm>
            <a:prstGeom prst="roundRect">
              <a:avLst/>
            </a:prstGeom>
            <a:solidFill>
              <a:schemeClr val="bg1"/>
            </a:solidFill>
            <a:ln w="19050" cap="flat" cmpd="sng" algn="ctr">
              <a:solidFill>
                <a:schemeClr val="accent5"/>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BR" sz="1300" b="0" dirty="0">
                  <a:solidFill>
                    <a:schemeClr val="tx1">
                      <a:lumMod val="75000"/>
                      <a:lumOff val="25000"/>
                    </a:schemeClr>
                  </a:solidFill>
                  <a:latin typeface="+mn-lt"/>
                </a:rPr>
                <a:t>1 Semana</a:t>
              </a:r>
              <a:endParaRPr kumimoji="0" lang="pt-BR" sz="1300" b="0" i="0" u="none" strike="noStrike" cap="none" normalizeH="0" baseline="0" dirty="0">
                <a:ln>
                  <a:noFill/>
                </a:ln>
                <a:solidFill>
                  <a:schemeClr val="tx1">
                    <a:lumMod val="75000"/>
                    <a:lumOff val="25000"/>
                  </a:schemeClr>
                </a:solidFill>
                <a:effectLst/>
                <a:latin typeface="+mn-lt"/>
              </a:endParaRPr>
            </a:p>
          </p:txBody>
        </p:sp>
        <p:sp>
          <p:nvSpPr>
            <p:cNvPr id="11" name="Rectangle: Rounded Corners 10">
              <a:extLst>
                <a:ext uri="{FF2B5EF4-FFF2-40B4-BE49-F238E27FC236}">
                  <a16:creationId xmlns:a16="http://schemas.microsoft.com/office/drawing/2014/main" id="{F8FCF51E-A06F-4CD0-AC88-2E44C05C68FA}"/>
                </a:ext>
              </a:extLst>
            </p:cNvPr>
            <p:cNvSpPr/>
            <p:nvPr/>
          </p:nvSpPr>
          <p:spPr bwMode="auto">
            <a:xfrm>
              <a:off x="3857897" y="2999821"/>
              <a:ext cx="990600" cy="310314"/>
            </a:xfrm>
            <a:prstGeom prst="roundRect">
              <a:avLst/>
            </a:prstGeom>
            <a:solidFill>
              <a:schemeClr val="bg1"/>
            </a:solidFill>
            <a:ln w="19050" cap="flat" cmpd="sng" algn="ctr">
              <a:solidFill>
                <a:schemeClr val="accent5"/>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BR" sz="1300" b="0" dirty="0">
                  <a:solidFill>
                    <a:schemeClr val="tx1">
                      <a:lumMod val="75000"/>
                      <a:lumOff val="25000"/>
                    </a:schemeClr>
                  </a:solidFill>
                  <a:latin typeface="+mn-lt"/>
                </a:rPr>
                <a:t>1 Mês</a:t>
              </a:r>
              <a:endParaRPr kumimoji="0" lang="pt-BR" sz="1300" b="0" i="0" u="none" strike="noStrike" cap="none" normalizeH="0" baseline="0" dirty="0">
                <a:ln>
                  <a:noFill/>
                </a:ln>
                <a:solidFill>
                  <a:schemeClr val="tx1">
                    <a:lumMod val="75000"/>
                    <a:lumOff val="25000"/>
                  </a:schemeClr>
                </a:solidFill>
                <a:effectLst/>
                <a:latin typeface="+mn-lt"/>
              </a:endParaRPr>
            </a:p>
          </p:txBody>
        </p:sp>
      </p:grpSp>
      <p:pic>
        <p:nvPicPr>
          <p:cNvPr id="13" name="Graphic 12" descr="Clock outline">
            <a:extLst>
              <a:ext uri="{FF2B5EF4-FFF2-40B4-BE49-F238E27FC236}">
                <a16:creationId xmlns:a16="http://schemas.microsoft.com/office/drawing/2014/main" id="{8CDDAE8D-903D-474C-81EF-49D234086E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21717" y="2642900"/>
            <a:ext cx="1243014" cy="1243014"/>
          </a:xfrm>
          <a:prstGeom prst="rect">
            <a:avLst/>
          </a:prstGeom>
        </p:spPr>
      </p:pic>
      <p:grpSp>
        <p:nvGrpSpPr>
          <p:cNvPr id="16" name="Group 15">
            <a:extLst>
              <a:ext uri="{FF2B5EF4-FFF2-40B4-BE49-F238E27FC236}">
                <a16:creationId xmlns:a16="http://schemas.microsoft.com/office/drawing/2014/main" id="{B07D6020-5E8A-4F66-8A0A-1C680CE79FC0}"/>
              </a:ext>
            </a:extLst>
          </p:cNvPr>
          <p:cNvGrpSpPr/>
          <p:nvPr/>
        </p:nvGrpSpPr>
        <p:grpSpPr>
          <a:xfrm>
            <a:off x="7931753" y="2209800"/>
            <a:ext cx="2026094" cy="1959724"/>
            <a:chOff x="7931753" y="2209800"/>
            <a:chExt cx="2026094" cy="1959724"/>
          </a:xfrm>
        </p:grpSpPr>
        <p:sp>
          <p:nvSpPr>
            <p:cNvPr id="14" name="Oval 13">
              <a:extLst>
                <a:ext uri="{FF2B5EF4-FFF2-40B4-BE49-F238E27FC236}">
                  <a16:creationId xmlns:a16="http://schemas.microsoft.com/office/drawing/2014/main" id="{EE595EC8-F50F-4FA3-9EED-017CB4A94797}"/>
                </a:ext>
              </a:extLst>
            </p:cNvPr>
            <p:cNvSpPr/>
            <p:nvPr/>
          </p:nvSpPr>
          <p:spPr bwMode="auto">
            <a:xfrm>
              <a:off x="8151224" y="2472407"/>
              <a:ext cx="1584000" cy="1584000"/>
            </a:xfrm>
            <a:prstGeom prst="ellipse">
              <a:avLst/>
            </a:prstGeom>
            <a:noFill/>
            <a:ln w="285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25" name="TextBox 24">
              <a:extLst>
                <a:ext uri="{FF2B5EF4-FFF2-40B4-BE49-F238E27FC236}">
                  <a16:creationId xmlns:a16="http://schemas.microsoft.com/office/drawing/2014/main" id="{8F575024-82C6-451E-9809-C40F20B2560B}"/>
                </a:ext>
              </a:extLst>
            </p:cNvPr>
            <p:cNvSpPr txBox="1"/>
            <p:nvPr/>
          </p:nvSpPr>
          <p:spPr>
            <a:xfrm>
              <a:off x="9361669" y="2508908"/>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4h</a:t>
              </a:r>
            </a:p>
          </p:txBody>
        </p:sp>
        <p:sp>
          <p:nvSpPr>
            <p:cNvPr id="26" name="TextBox 25">
              <a:extLst>
                <a:ext uri="{FF2B5EF4-FFF2-40B4-BE49-F238E27FC236}">
                  <a16:creationId xmlns:a16="http://schemas.microsoft.com/office/drawing/2014/main" id="{4C7E0908-85C2-453F-A617-72F9AEE594B4}"/>
                </a:ext>
              </a:extLst>
            </p:cNvPr>
            <p:cNvSpPr txBox="1"/>
            <p:nvPr/>
          </p:nvSpPr>
          <p:spPr>
            <a:xfrm>
              <a:off x="9525847" y="3157458"/>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6h</a:t>
              </a:r>
            </a:p>
          </p:txBody>
        </p:sp>
        <p:sp>
          <p:nvSpPr>
            <p:cNvPr id="28" name="TextBox 27">
              <a:extLst>
                <a:ext uri="{FF2B5EF4-FFF2-40B4-BE49-F238E27FC236}">
                  <a16:creationId xmlns:a16="http://schemas.microsoft.com/office/drawing/2014/main" id="{6B35AC55-B2CF-4BAB-B640-E5A982C05989}"/>
                </a:ext>
              </a:extLst>
            </p:cNvPr>
            <p:cNvSpPr txBox="1"/>
            <p:nvPr/>
          </p:nvSpPr>
          <p:spPr>
            <a:xfrm>
              <a:off x="9172471" y="3720761"/>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8h</a:t>
              </a:r>
            </a:p>
          </p:txBody>
        </p:sp>
        <p:sp>
          <p:nvSpPr>
            <p:cNvPr id="29" name="TextBox 28">
              <a:extLst>
                <a:ext uri="{FF2B5EF4-FFF2-40B4-BE49-F238E27FC236}">
                  <a16:creationId xmlns:a16="http://schemas.microsoft.com/office/drawing/2014/main" id="{1048666E-EE19-4D73-BE33-9A7FB77DF252}"/>
                </a:ext>
              </a:extLst>
            </p:cNvPr>
            <p:cNvSpPr txBox="1"/>
            <p:nvPr/>
          </p:nvSpPr>
          <p:spPr>
            <a:xfrm>
              <a:off x="8394064" y="3737524"/>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10h</a:t>
              </a:r>
            </a:p>
          </p:txBody>
        </p:sp>
        <p:sp>
          <p:nvSpPr>
            <p:cNvPr id="30" name="TextBox 29">
              <a:extLst>
                <a:ext uri="{FF2B5EF4-FFF2-40B4-BE49-F238E27FC236}">
                  <a16:creationId xmlns:a16="http://schemas.microsoft.com/office/drawing/2014/main" id="{F32A0CD9-E0DA-40EB-9279-209B0A1B5026}"/>
                </a:ext>
              </a:extLst>
            </p:cNvPr>
            <p:cNvSpPr txBox="1"/>
            <p:nvPr/>
          </p:nvSpPr>
          <p:spPr>
            <a:xfrm>
              <a:off x="7931753" y="3126805"/>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12h</a:t>
              </a:r>
            </a:p>
          </p:txBody>
        </p:sp>
        <p:sp>
          <p:nvSpPr>
            <p:cNvPr id="31" name="TextBox 30">
              <a:extLst>
                <a:ext uri="{FF2B5EF4-FFF2-40B4-BE49-F238E27FC236}">
                  <a16:creationId xmlns:a16="http://schemas.microsoft.com/office/drawing/2014/main" id="{1724707F-6BED-47A8-A53B-367BE359DF84}"/>
                </a:ext>
              </a:extLst>
            </p:cNvPr>
            <p:cNvSpPr txBox="1"/>
            <p:nvPr/>
          </p:nvSpPr>
          <p:spPr>
            <a:xfrm>
              <a:off x="8101544" y="2482160"/>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16h</a:t>
              </a:r>
            </a:p>
          </p:txBody>
        </p:sp>
        <p:sp>
          <p:nvSpPr>
            <p:cNvPr id="32" name="TextBox 31">
              <a:extLst>
                <a:ext uri="{FF2B5EF4-FFF2-40B4-BE49-F238E27FC236}">
                  <a16:creationId xmlns:a16="http://schemas.microsoft.com/office/drawing/2014/main" id="{B07606C9-470F-4F80-B248-B3ADEF90D689}"/>
                </a:ext>
              </a:extLst>
            </p:cNvPr>
            <p:cNvSpPr txBox="1"/>
            <p:nvPr/>
          </p:nvSpPr>
          <p:spPr>
            <a:xfrm>
              <a:off x="8727224" y="2209800"/>
              <a:ext cx="432000" cy="432000"/>
            </a:xfrm>
            <a:prstGeom prst="ellipse">
              <a:avLst/>
            </a:prstGeom>
            <a:solidFill>
              <a:srgbClr val="2F5066"/>
            </a:solidFill>
            <a:ln>
              <a:solidFill>
                <a:srgbClr val="2F5066"/>
              </a:solidFill>
            </a:ln>
            <a:effectLst/>
          </p:spPr>
          <p:txBody>
            <a:bodyPr wrap="square" lIns="0" tIns="0" rIns="0" bIns="0" rtlCol="0" anchor="ctr">
              <a:noAutofit/>
            </a:bodyPr>
            <a:lstStyle/>
            <a:p>
              <a:r>
                <a:rPr lang="pt-BR" sz="1400" b="0" dirty="0">
                  <a:solidFill>
                    <a:schemeClr val="bg1"/>
                  </a:solidFill>
                  <a:latin typeface="+mn-lt"/>
                </a:rPr>
                <a:t>24h</a:t>
              </a:r>
            </a:p>
          </p:txBody>
        </p:sp>
      </p:grpSp>
      <p:sp>
        <p:nvSpPr>
          <p:cNvPr id="24" name="TextBox 23">
            <a:extLst>
              <a:ext uri="{FF2B5EF4-FFF2-40B4-BE49-F238E27FC236}">
                <a16:creationId xmlns:a16="http://schemas.microsoft.com/office/drawing/2014/main" id="{8DB865E4-B417-4C62-9F8D-275ACA935109}"/>
              </a:ext>
            </a:extLst>
          </p:cNvPr>
          <p:cNvSpPr txBox="1"/>
          <p:nvPr/>
        </p:nvSpPr>
        <p:spPr>
          <a:xfrm>
            <a:off x="6877085" y="5433536"/>
            <a:ext cx="4781515" cy="738664"/>
          </a:xfrm>
          <a:prstGeom prst="rect">
            <a:avLst/>
          </a:prstGeom>
          <a:noFill/>
          <a:effectLst/>
        </p:spPr>
        <p:txBody>
          <a:bodyPr wrap="square">
            <a:spAutoFit/>
          </a:bodyPr>
          <a:lstStyle/>
          <a:p>
            <a:pPr marL="72000" algn="l">
              <a:spcAft>
                <a:spcPts val="600"/>
              </a:spcAft>
              <a:buClr>
                <a:srgbClr val="2F5066"/>
              </a:buClr>
            </a:pPr>
            <a:r>
              <a:rPr lang="pt-BR" sz="1400" b="0" dirty="0">
                <a:solidFill>
                  <a:schemeClr val="tx1">
                    <a:lumMod val="75000"/>
                    <a:lumOff val="25000"/>
                  </a:schemeClr>
                </a:solidFill>
                <a:latin typeface="+mn-lt"/>
              </a:rPr>
              <a:t>Dessa vez, as usinas foram modeladas utilizando a versão inicial do software Hera para ter uma estimativa mais acurada de custo de investimento.</a:t>
            </a:r>
          </a:p>
        </p:txBody>
      </p:sp>
      <p:pic>
        <p:nvPicPr>
          <p:cNvPr id="17" name="Picture 16">
            <a:extLst>
              <a:ext uri="{FF2B5EF4-FFF2-40B4-BE49-F238E27FC236}">
                <a16:creationId xmlns:a16="http://schemas.microsoft.com/office/drawing/2014/main" id="{F43B8F7C-F206-4657-B3BA-6BDC2EAC7E48}"/>
              </a:ext>
            </a:extLst>
          </p:cNvPr>
          <p:cNvPicPr>
            <a:picLocks noChangeAspect="1"/>
          </p:cNvPicPr>
          <p:nvPr/>
        </p:nvPicPr>
        <p:blipFill rotWithShape="1">
          <a:blip r:embed="rId4"/>
          <a:srcRect l="1" r="3852"/>
          <a:stretch/>
        </p:blipFill>
        <p:spPr>
          <a:xfrm>
            <a:off x="6400800" y="5569473"/>
            <a:ext cx="476285" cy="466790"/>
          </a:xfrm>
          <a:prstGeom prst="rect">
            <a:avLst/>
          </a:prstGeom>
        </p:spPr>
      </p:pic>
    </p:spTree>
    <p:extLst>
      <p:ext uri="{BB962C8B-B14F-4D97-AF65-F5344CB8AC3E}">
        <p14:creationId xmlns:p14="http://schemas.microsoft.com/office/powerpoint/2010/main" val="15699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F8D9C41A-2122-42F2-B973-04EA644B9862}"/>
              </a:ext>
            </a:extLst>
          </p:cNvPr>
          <p:cNvSpPr txBox="1"/>
          <p:nvPr/>
        </p:nvSpPr>
        <p:spPr>
          <a:xfrm>
            <a:off x="380999" y="2848213"/>
            <a:ext cx="6440891" cy="2246769"/>
          </a:xfrm>
          <a:prstGeom prst="rect">
            <a:avLst/>
          </a:prstGeom>
          <a:noFill/>
          <a:effectLst/>
        </p:spPr>
        <p:txBody>
          <a:bodyPr wrap="square" rtlCol="0">
            <a:spAutoFit/>
          </a:bodyPr>
          <a:lstStyle/>
          <a:p>
            <a:pPr algn="l">
              <a:spcAft>
                <a:spcPts val="600"/>
              </a:spcAft>
            </a:pPr>
            <a:r>
              <a:rPr lang="pt-BR" sz="1400" b="0" dirty="0">
                <a:solidFill>
                  <a:srgbClr val="2F5066"/>
                </a:solidFill>
                <a:latin typeface="+mn-lt"/>
              </a:rPr>
              <a:t>Na maioria dos casos:</a:t>
            </a:r>
          </a:p>
          <a:p>
            <a:pPr marL="285750" indent="-285750" algn="l">
              <a:spcAft>
                <a:spcPts val="600"/>
              </a:spcAft>
              <a:buFont typeface="Arial" panose="020B0604020202020204" pitchFamily="34" charset="0"/>
              <a:buChar char="•"/>
            </a:pPr>
            <a:endParaRPr lang="pt-BR" sz="1400" b="0" dirty="0">
              <a:solidFill>
                <a:schemeClr val="tx1">
                  <a:lumMod val="75000"/>
                  <a:lumOff val="25000"/>
                </a:schemeClr>
              </a:solidFill>
              <a:latin typeface="+mn-lt"/>
            </a:endParaRPr>
          </a:p>
          <a:p>
            <a:pPr marL="285750" indent="-285750" algn="l">
              <a:spcAft>
                <a:spcPts val="600"/>
              </a:spcAft>
              <a:buFont typeface="Arial" panose="020B0604020202020204" pitchFamily="34" charset="0"/>
              <a:buChar char="•"/>
            </a:pPr>
            <a:endParaRPr lang="pt-BR" sz="1400" b="0" dirty="0">
              <a:solidFill>
                <a:schemeClr val="tx1">
                  <a:lumMod val="75000"/>
                  <a:lumOff val="25000"/>
                </a:schemeClr>
              </a:solidFill>
              <a:latin typeface="+mn-lt"/>
            </a:endParaRPr>
          </a:p>
          <a:p>
            <a:pPr marL="285750" indent="-285750" algn="l">
              <a:spcAft>
                <a:spcPts val="600"/>
              </a:spcAft>
              <a:buFont typeface="Arial" panose="020B0604020202020204" pitchFamily="34" charset="0"/>
              <a:buChar char="•"/>
            </a:pPr>
            <a:endParaRPr lang="pt-BR" sz="1400" b="0" dirty="0">
              <a:solidFill>
                <a:schemeClr val="tx1">
                  <a:lumMod val="75000"/>
                  <a:lumOff val="25000"/>
                </a:schemeClr>
              </a:solidFill>
              <a:latin typeface="+mn-lt"/>
            </a:endParaRPr>
          </a:p>
          <a:p>
            <a:pPr algn="l">
              <a:spcBef>
                <a:spcPts val="1200"/>
              </a:spcBef>
              <a:spcAft>
                <a:spcPts val="0"/>
              </a:spcAft>
            </a:pPr>
            <a:r>
              <a:rPr lang="pt-BR" sz="1300" dirty="0">
                <a:solidFill>
                  <a:schemeClr val="tx1">
                    <a:lumMod val="75000"/>
                    <a:lumOff val="25000"/>
                  </a:schemeClr>
                </a:solidFill>
                <a:latin typeface="+mn-lt"/>
              </a:rPr>
              <a:t>Motivo: </a:t>
            </a:r>
            <a:r>
              <a:rPr lang="pt-BR" sz="1300" b="0" dirty="0">
                <a:solidFill>
                  <a:schemeClr val="tx1">
                    <a:lumMod val="75000"/>
                    <a:lumOff val="25000"/>
                  </a:schemeClr>
                </a:solidFill>
                <a:latin typeface="+mn-lt"/>
              </a:rPr>
              <a:t>Projetos construídos quase no mesmo local, com pequena variação no tamanho da queda</a:t>
            </a:r>
          </a:p>
          <a:p>
            <a:pPr algn="l">
              <a:spcAft>
                <a:spcPts val="0"/>
              </a:spcAft>
            </a:pPr>
            <a:endParaRPr lang="pt-BR" sz="1400" b="0" dirty="0">
              <a:solidFill>
                <a:srgbClr val="2F5066"/>
              </a:solidFill>
              <a:latin typeface="+mn-lt"/>
            </a:endParaRPr>
          </a:p>
          <a:p>
            <a:pPr algn="l">
              <a:spcAft>
                <a:spcPts val="600"/>
              </a:spcAft>
            </a:pPr>
            <a:r>
              <a:rPr lang="pt-BR" sz="1400" b="0" dirty="0">
                <a:solidFill>
                  <a:srgbClr val="2F5066"/>
                </a:solidFill>
                <a:latin typeface="+mn-lt"/>
              </a:rPr>
              <a:t>Para potência de 1000 MW e capacidade de armazenamento de 16h e 24h</a:t>
            </a:r>
          </a:p>
        </p:txBody>
      </p:sp>
      <p:sp>
        <p:nvSpPr>
          <p:cNvPr id="6" name="Title 5">
            <a:extLst>
              <a:ext uri="{FF2B5EF4-FFF2-40B4-BE49-F238E27FC236}">
                <a16:creationId xmlns:a16="http://schemas.microsoft.com/office/drawing/2014/main" id="{B14B8A1D-E2B0-41AF-BE6A-6D88126DE525}"/>
              </a:ext>
            </a:extLst>
          </p:cNvPr>
          <p:cNvSpPr>
            <a:spLocks noGrp="1"/>
          </p:cNvSpPr>
          <p:nvPr>
            <p:ph type="title"/>
          </p:nvPr>
        </p:nvSpPr>
        <p:spPr/>
        <p:txBody>
          <a:bodyPr/>
          <a:lstStyle/>
          <a:p>
            <a:r>
              <a:rPr lang="pt-BR"/>
              <a:t>Custo de Investimento das UHRs</a:t>
            </a:r>
          </a:p>
        </p:txBody>
      </p:sp>
      <p:sp>
        <p:nvSpPr>
          <p:cNvPr id="5" name="Slide Number Placeholder 4">
            <a:extLst>
              <a:ext uri="{FF2B5EF4-FFF2-40B4-BE49-F238E27FC236}">
                <a16:creationId xmlns:a16="http://schemas.microsoft.com/office/drawing/2014/main" id="{F170834E-3FDA-4E79-A70D-43FAD31F667C}"/>
              </a:ext>
            </a:extLst>
          </p:cNvPr>
          <p:cNvSpPr>
            <a:spLocks noGrp="1"/>
          </p:cNvSpPr>
          <p:nvPr>
            <p:ph type="sldNum" sz="quarter" idx="10"/>
          </p:nvPr>
        </p:nvSpPr>
        <p:spPr/>
        <p:txBody>
          <a:bodyPr/>
          <a:lstStyle/>
          <a:p>
            <a:pPr>
              <a:defRPr/>
            </a:pPr>
            <a:fld id="{EB5A2DCF-6C56-43FC-8C2B-826C4770AE4A}" type="slidenum">
              <a:rPr lang="pt-BR" noProof="0" smtClean="0"/>
              <a:pPr>
                <a:defRPr/>
              </a:pPr>
              <a:t>46</a:t>
            </a:fld>
            <a:endParaRPr lang="pt-BR" noProof="0"/>
          </a:p>
        </p:txBody>
      </p:sp>
      <p:grpSp>
        <p:nvGrpSpPr>
          <p:cNvPr id="23" name="Group 22">
            <a:extLst>
              <a:ext uri="{FF2B5EF4-FFF2-40B4-BE49-F238E27FC236}">
                <a16:creationId xmlns:a16="http://schemas.microsoft.com/office/drawing/2014/main" id="{3A0B0A83-23A3-4090-AEBF-ECBD5C6DE2B5}"/>
              </a:ext>
            </a:extLst>
          </p:cNvPr>
          <p:cNvGrpSpPr/>
          <p:nvPr/>
        </p:nvGrpSpPr>
        <p:grpSpPr>
          <a:xfrm>
            <a:off x="762000" y="1524000"/>
            <a:ext cx="1787236" cy="558802"/>
            <a:chOff x="762000" y="1226172"/>
            <a:chExt cx="1787236" cy="558802"/>
          </a:xfrm>
        </p:grpSpPr>
        <p:sp>
          <p:nvSpPr>
            <p:cNvPr id="10" name="TextBox 9">
              <a:extLst>
                <a:ext uri="{FF2B5EF4-FFF2-40B4-BE49-F238E27FC236}">
                  <a16:creationId xmlns:a16="http://schemas.microsoft.com/office/drawing/2014/main" id="{5D625748-2BC5-4609-BE17-34D57C5DC876}"/>
                </a:ext>
              </a:extLst>
            </p:cNvPr>
            <p:cNvSpPr txBox="1"/>
            <p:nvPr/>
          </p:nvSpPr>
          <p:spPr>
            <a:xfrm>
              <a:off x="1371600" y="1351685"/>
              <a:ext cx="1177636" cy="307777"/>
            </a:xfrm>
            <a:prstGeom prst="rect">
              <a:avLst/>
            </a:prstGeom>
            <a:noFill/>
            <a:effectLst/>
          </p:spPr>
          <p:txBody>
            <a:bodyPr wrap="square" rtlCol="0">
              <a:spAutoFit/>
            </a:bodyPr>
            <a:lstStyle/>
            <a:p>
              <a:pPr algn="l"/>
              <a:r>
                <a:rPr lang="pt-BR" sz="1400" b="0">
                  <a:solidFill>
                    <a:schemeClr val="tx1">
                      <a:lumMod val="75000"/>
                      <a:lumOff val="25000"/>
                    </a:schemeClr>
                  </a:solidFill>
                  <a:latin typeface="+mj-lt"/>
                </a:rPr>
                <a:t>Custo Total</a:t>
              </a:r>
            </a:p>
          </p:txBody>
        </p:sp>
        <p:pic>
          <p:nvPicPr>
            <p:cNvPr id="12" name="Graphic 11" descr="Coins with solid fill">
              <a:extLst>
                <a:ext uri="{FF2B5EF4-FFF2-40B4-BE49-F238E27FC236}">
                  <a16:creationId xmlns:a16="http://schemas.microsoft.com/office/drawing/2014/main" id="{30118A0D-4DC8-4075-8259-D3E02B841A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2000" y="1226172"/>
              <a:ext cx="558802" cy="558802"/>
            </a:xfrm>
            <a:prstGeom prst="rect">
              <a:avLst/>
            </a:prstGeom>
          </p:spPr>
        </p:pic>
      </p:grpSp>
      <p:pic>
        <p:nvPicPr>
          <p:cNvPr id="14" name="Graphic 13" descr="Add with solid fill">
            <a:extLst>
              <a:ext uri="{FF2B5EF4-FFF2-40B4-BE49-F238E27FC236}">
                <a16:creationId xmlns:a16="http://schemas.microsoft.com/office/drawing/2014/main" id="{73049624-0C4E-49B5-B24E-AA19F8DD98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6140" y="1659401"/>
            <a:ext cx="288000" cy="288000"/>
          </a:xfrm>
          <a:prstGeom prst="rect">
            <a:avLst/>
          </a:prstGeom>
        </p:spPr>
      </p:pic>
      <p:sp>
        <p:nvSpPr>
          <p:cNvPr id="15" name="TextBox 14">
            <a:extLst>
              <a:ext uri="{FF2B5EF4-FFF2-40B4-BE49-F238E27FC236}">
                <a16:creationId xmlns:a16="http://schemas.microsoft.com/office/drawing/2014/main" id="{DC1218D2-2B6A-4000-9D97-31CA6CCC838D}"/>
              </a:ext>
            </a:extLst>
          </p:cNvPr>
          <p:cNvSpPr txBox="1"/>
          <p:nvPr/>
        </p:nvSpPr>
        <p:spPr>
          <a:xfrm>
            <a:off x="2788987" y="1541791"/>
            <a:ext cx="384631" cy="523220"/>
          </a:xfrm>
          <a:prstGeom prst="rect">
            <a:avLst/>
          </a:prstGeom>
          <a:noFill/>
          <a:effectLst/>
        </p:spPr>
        <p:txBody>
          <a:bodyPr wrap="square" rtlCol="0">
            <a:spAutoFit/>
          </a:bodyPr>
          <a:lstStyle/>
          <a:p>
            <a:pPr algn="l"/>
            <a:r>
              <a:rPr lang="en-US" sz="2800" b="0" dirty="0">
                <a:solidFill>
                  <a:schemeClr val="tx1">
                    <a:lumMod val="75000"/>
                    <a:lumOff val="25000"/>
                  </a:schemeClr>
                </a:solidFill>
                <a:latin typeface="+mj-lt"/>
              </a:rPr>
              <a:t>=</a:t>
            </a:r>
          </a:p>
        </p:txBody>
      </p:sp>
      <p:pic>
        <p:nvPicPr>
          <p:cNvPr id="16" name="Graphic 15" descr="Add with solid fill">
            <a:extLst>
              <a:ext uri="{FF2B5EF4-FFF2-40B4-BE49-F238E27FC236}">
                <a16:creationId xmlns:a16="http://schemas.microsoft.com/office/drawing/2014/main" id="{F41E6909-0581-481B-BF88-58183576C2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3200" y="1659401"/>
            <a:ext cx="288000" cy="288000"/>
          </a:xfrm>
          <a:prstGeom prst="rect">
            <a:avLst/>
          </a:prstGeom>
        </p:spPr>
      </p:pic>
      <p:grpSp>
        <p:nvGrpSpPr>
          <p:cNvPr id="26" name="Group 25">
            <a:extLst>
              <a:ext uri="{FF2B5EF4-FFF2-40B4-BE49-F238E27FC236}">
                <a16:creationId xmlns:a16="http://schemas.microsoft.com/office/drawing/2014/main" id="{5D8FCB28-6B3B-4A80-BD13-38D84252E98A}"/>
              </a:ext>
            </a:extLst>
          </p:cNvPr>
          <p:cNvGrpSpPr/>
          <p:nvPr/>
        </p:nvGrpSpPr>
        <p:grpSpPr>
          <a:xfrm>
            <a:off x="8670948" y="1524401"/>
            <a:ext cx="2911452" cy="558000"/>
            <a:chOff x="8670948" y="1226573"/>
            <a:chExt cx="2911452" cy="558000"/>
          </a:xfrm>
        </p:grpSpPr>
        <p:sp>
          <p:nvSpPr>
            <p:cNvPr id="9" name="TextBox 8">
              <a:extLst>
                <a:ext uri="{FF2B5EF4-FFF2-40B4-BE49-F238E27FC236}">
                  <a16:creationId xmlns:a16="http://schemas.microsoft.com/office/drawing/2014/main" id="{F0FE3487-E264-410C-B39B-613CA8A0E09D}"/>
                </a:ext>
              </a:extLst>
            </p:cNvPr>
            <p:cNvSpPr txBox="1"/>
            <p:nvPr/>
          </p:nvSpPr>
          <p:spPr>
            <a:xfrm>
              <a:off x="8991600" y="1243963"/>
              <a:ext cx="2590800" cy="523220"/>
            </a:xfrm>
            <a:prstGeom prst="rect">
              <a:avLst/>
            </a:prstGeom>
            <a:noFill/>
            <a:effectLst/>
          </p:spPr>
          <p:txBody>
            <a:bodyPr wrap="square" rtlCol="0">
              <a:spAutoFit/>
            </a:bodyPr>
            <a:lstStyle/>
            <a:p>
              <a:r>
                <a:rPr lang="pt-BR" sz="1400" b="0" dirty="0">
                  <a:solidFill>
                    <a:schemeClr val="tx1">
                      <a:lumMod val="75000"/>
                      <a:lumOff val="25000"/>
                    </a:schemeClr>
                  </a:solidFill>
                  <a:latin typeface="+mj-lt"/>
                </a:rPr>
                <a:t>Barragem para formar o reservatório superior</a:t>
              </a:r>
              <a:endParaRPr lang="en-US" sz="1400" b="0" dirty="0">
                <a:solidFill>
                  <a:schemeClr val="tx1">
                    <a:lumMod val="75000"/>
                    <a:lumOff val="25000"/>
                  </a:schemeClr>
                </a:solidFill>
                <a:latin typeface="+mj-lt"/>
              </a:endParaRPr>
            </a:p>
          </p:txBody>
        </p:sp>
        <p:pic>
          <p:nvPicPr>
            <p:cNvPr id="18" name="Graphic 17" descr="Building Brick Wall with solid fill">
              <a:extLst>
                <a:ext uri="{FF2B5EF4-FFF2-40B4-BE49-F238E27FC236}">
                  <a16:creationId xmlns:a16="http://schemas.microsoft.com/office/drawing/2014/main" id="{052C3117-D3A2-4249-B120-F578BE0D12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0948" y="1226573"/>
              <a:ext cx="558000" cy="558000"/>
            </a:xfrm>
            <a:prstGeom prst="rect">
              <a:avLst/>
            </a:prstGeom>
          </p:spPr>
        </p:pic>
      </p:grpSp>
      <p:grpSp>
        <p:nvGrpSpPr>
          <p:cNvPr id="24" name="Group 23">
            <a:extLst>
              <a:ext uri="{FF2B5EF4-FFF2-40B4-BE49-F238E27FC236}">
                <a16:creationId xmlns:a16="http://schemas.microsoft.com/office/drawing/2014/main" id="{45F60C03-E737-4FF4-9C72-7C78FE861B7B}"/>
              </a:ext>
            </a:extLst>
          </p:cNvPr>
          <p:cNvGrpSpPr/>
          <p:nvPr/>
        </p:nvGrpSpPr>
        <p:grpSpPr>
          <a:xfrm>
            <a:off x="3413369" y="1524401"/>
            <a:ext cx="2083020" cy="558000"/>
            <a:chOff x="3252000" y="1226573"/>
            <a:chExt cx="2083020" cy="558000"/>
          </a:xfrm>
        </p:grpSpPr>
        <p:sp>
          <p:nvSpPr>
            <p:cNvPr id="2" name="TextBox 1">
              <a:extLst>
                <a:ext uri="{FF2B5EF4-FFF2-40B4-BE49-F238E27FC236}">
                  <a16:creationId xmlns:a16="http://schemas.microsoft.com/office/drawing/2014/main" id="{9A8E0BF8-6577-495E-8B05-BAA0CA4315B1}"/>
                </a:ext>
              </a:extLst>
            </p:cNvPr>
            <p:cNvSpPr txBox="1"/>
            <p:nvPr/>
          </p:nvSpPr>
          <p:spPr>
            <a:xfrm>
              <a:off x="3726337" y="1243963"/>
              <a:ext cx="1608683" cy="523220"/>
            </a:xfrm>
            <a:prstGeom prst="rect">
              <a:avLst/>
            </a:prstGeom>
            <a:noFill/>
            <a:effectLst/>
          </p:spPr>
          <p:txBody>
            <a:bodyPr wrap="square" rtlCol="0">
              <a:spAutoFit/>
            </a:bodyPr>
            <a:lstStyle/>
            <a:p>
              <a:r>
                <a:rPr lang="pt-BR" sz="1400" b="0" dirty="0">
                  <a:solidFill>
                    <a:schemeClr val="tx1">
                      <a:lumMod val="75000"/>
                      <a:lumOff val="25000"/>
                    </a:schemeClr>
                  </a:solidFill>
                  <a:latin typeface="+mj-lt"/>
                </a:rPr>
                <a:t>Equipamentos eletromecânicos </a:t>
              </a:r>
            </a:p>
          </p:txBody>
        </p:sp>
        <p:pic>
          <p:nvPicPr>
            <p:cNvPr id="20" name="Graphic 19" descr="Saw blade with solid fill">
              <a:extLst>
                <a:ext uri="{FF2B5EF4-FFF2-40B4-BE49-F238E27FC236}">
                  <a16:creationId xmlns:a16="http://schemas.microsoft.com/office/drawing/2014/main" id="{AF80EFE3-5B06-4485-8F47-77D30F06EB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2000" y="1226573"/>
              <a:ext cx="558000" cy="558000"/>
            </a:xfrm>
            <a:prstGeom prst="rect">
              <a:avLst/>
            </a:prstGeom>
          </p:spPr>
        </p:pic>
      </p:grpSp>
      <p:grpSp>
        <p:nvGrpSpPr>
          <p:cNvPr id="25" name="Group 24">
            <a:extLst>
              <a:ext uri="{FF2B5EF4-FFF2-40B4-BE49-F238E27FC236}">
                <a16:creationId xmlns:a16="http://schemas.microsoft.com/office/drawing/2014/main" id="{6D5BB86B-072D-4C3A-871F-0BC5928BEFA4}"/>
              </a:ext>
            </a:extLst>
          </p:cNvPr>
          <p:cNvGrpSpPr/>
          <p:nvPr/>
        </p:nvGrpSpPr>
        <p:grpSpPr>
          <a:xfrm>
            <a:off x="6263891" y="1524401"/>
            <a:ext cx="1639558" cy="558000"/>
            <a:chOff x="6223800" y="1226573"/>
            <a:chExt cx="1639558" cy="558000"/>
          </a:xfrm>
        </p:grpSpPr>
        <p:sp>
          <p:nvSpPr>
            <p:cNvPr id="8" name="TextBox 7">
              <a:extLst>
                <a:ext uri="{FF2B5EF4-FFF2-40B4-BE49-F238E27FC236}">
                  <a16:creationId xmlns:a16="http://schemas.microsoft.com/office/drawing/2014/main" id="{811D6AA3-A36F-45E8-B8FB-6DE083D528E7}"/>
                </a:ext>
              </a:extLst>
            </p:cNvPr>
            <p:cNvSpPr txBox="1"/>
            <p:nvPr/>
          </p:nvSpPr>
          <p:spPr>
            <a:xfrm>
              <a:off x="6720358" y="1243963"/>
              <a:ext cx="1143000" cy="523220"/>
            </a:xfrm>
            <a:prstGeom prst="rect">
              <a:avLst/>
            </a:prstGeom>
            <a:noFill/>
            <a:effectLst/>
          </p:spPr>
          <p:txBody>
            <a:bodyPr wrap="square" rtlCol="0">
              <a:spAutoFit/>
            </a:bodyPr>
            <a:lstStyle/>
            <a:p>
              <a:r>
                <a:rPr lang="pt-BR" sz="1400" b="0">
                  <a:solidFill>
                    <a:schemeClr val="tx1">
                      <a:lumMod val="75000"/>
                      <a:lumOff val="25000"/>
                    </a:schemeClr>
                  </a:solidFill>
                  <a:latin typeface="+mj-lt"/>
                </a:rPr>
                <a:t>Escavação do túnel</a:t>
              </a:r>
            </a:p>
          </p:txBody>
        </p:sp>
        <p:pic>
          <p:nvPicPr>
            <p:cNvPr id="22" name="Graphic 21" descr="Labor with solid fill">
              <a:extLst>
                <a:ext uri="{FF2B5EF4-FFF2-40B4-BE49-F238E27FC236}">
                  <a16:creationId xmlns:a16="http://schemas.microsoft.com/office/drawing/2014/main" id="{538A775C-8006-4CEA-A4E9-8343599171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23800" y="1226573"/>
              <a:ext cx="558000" cy="558000"/>
            </a:xfrm>
            <a:prstGeom prst="rect">
              <a:avLst/>
            </a:prstGeom>
          </p:spPr>
        </p:pic>
      </p:grpSp>
      <p:sp>
        <p:nvSpPr>
          <p:cNvPr id="27" name="TextBox 26">
            <a:extLst>
              <a:ext uri="{FF2B5EF4-FFF2-40B4-BE49-F238E27FC236}">
                <a16:creationId xmlns:a16="http://schemas.microsoft.com/office/drawing/2014/main" id="{009B2CA8-6A28-4B67-A221-8C797F77B891}"/>
              </a:ext>
            </a:extLst>
          </p:cNvPr>
          <p:cNvSpPr txBox="1"/>
          <p:nvPr/>
        </p:nvSpPr>
        <p:spPr>
          <a:xfrm>
            <a:off x="381000" y="1068388"/>
            <a:ext cx="11353800" cy="307777"/>
          </a:xfrm>
          <a:prstGeom prst="rect">
            <a:avLst/>
          </a:prstGeom>
          <a:noFill/>
          <a:effectLst/>
        </p:spPr>
        <p:txBody>
          <a:bodyPr wrap="square" rtlCol="0">
            <a:spAutoFit/>
          </a:bodyPr>
          <a:lstStyle/>
          <a:p>
            <a:pPr algn="l"/>
            <a:r>
              <a:rPr lang="pt-BR" sz="1400" b="0" dirty="0">
                <a:solidFill>
                  <a:schemeClr val="tx1">
                    <a:lumMod val="75000"/>
                    <a:lumOff val="25000"/>
                  </a:schemeClr>
                </a:solidFill>
                <a:latin typeface="+mn-lt"/>
              </a:rPr>
              <a:t>O custo de investimento de cada projeto, nessa versão do HERA, é calculado a partir da soma dos seguintes custos:</a:t>
            </a:r>
          </a:p>
        </p:txBody>
      </p:sp>
      <p:sp>
        <p:nvSpPr>
          <p:cNvPr id="29" name="TextBox 28">
            <a:extLst>
              <a:ext uri="{FF2B5EF4-FFF2-40B4-BE49-F238E27FC236}">
                <a16:creationId xmlns:a16="http://schemas.microsoft.com/office/drawing/2014/main" id="{53A86C2C-178D-4685-86BC-1EC9271F6E66}"/>
              </a:ext>
            </a:extLst>
          </p:cNvPr>
          <p:cNvSpPr txBox="1"/>
          <p:nvPr/>
        </p:nvSpPr>
        <p:spPr>
          <a:xfrm>
            <a:off x="381000" y="2540436"/>
            <a:ext cx="1177636" cy="307777"/>
          </a:xfrm>
          <a:prstGeom prst="rect">
            <a:avLst/>
          </a:prstGeom>
          <a:noFill/>
          <a:effectLst/>
        </p:spPr>
        <p:txBody>
          <a:bodyPr wrap="square" rtlCol="0">
            <a:spAutoFit/>
          </a:bodyPr>
          <a:lstStyle/>
          <a:p>
            <a:pPr algn="l"/>
            <a:r>
              <a:rPr lang="pt-BR" sz="1400" b="0" dirty="0">
                <a:solidFill>
                  <a:schemeClr val="tx1">
                    <a:lumMod val="75000"/>
                    <a:lumOff val="25000"/>
                  </a:schemeClr>
                </a:solidFill>
                <a:latin typeface="+mj-lt"/>
              </a:rPr>
              <a:t>Análises</a:t>
            </a:r>
          </a:p>
        </p:txBody>
      </p:sp>
      <p:sp>
        <p:nvSpPr>
          <p:cNvPr id="32" name="Speech Bubble: Rectangle 31">
            <a:extLst>
              <a:ext uri="{FF2B5EF4-FFF2-40B4-BE49-F238E27FC236}">
                <a16:creationId xmlns:a16="http://schemas.microsoft.com/office/drawing/2014/main" id="{8EFC75C5-33EF-471E-8101-D216287BACED}"/>
              </a:ext>
            </a:extLst>
          </p:cNvPr>
          <p:cNvSpPr/>
          <p:nvPr/>
        </p:nvSpPr>
        <p:spPr bwMode="auto">
          <a:xfrm>
            <a:off x="3505199" y="2215945"/>
            <a:ext cx="1991189" cy="374855"/>
          </a:xfrm>
          <a:prstGeom prst="wedgeRectCallout">
            <a:avLst>
              <a:gd name="adj1" fmla="val -31182"/>
              <a:gd name="adj2" fmla="val -101285"/>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pt-BR" sz="1200" b="0" i="0" u="none" strike="noStrike" cap="none" normalizeH="0" baseline="0">
                <a:ln>
                  <a:noFill/>
                </a:ln>
                <a:solidFill>
                  <a:schemeClr val="tx1">
                    <a:lumMod val="75000"/>
                    <a:lumOff val="25000"/>
                  </a:schemeClr>
                </a:solidFill>
                <a:effectLst/>
                <a:latin typeface="+mn-lt"/>
              </a:rPr>
              <a:t>Custo mais representativo</a:t>
            </a:r>
          </a:p>
        </p:txBody>
      </p:sp>
      <p:pic>
        <p:nvPicPr>
          <p:cNvPr id="34" name="Picture 33" descr="A picture containing text, sign, blue&#10;&#10;Description automatically generated">
            <a:extLst>
              <a:ext uri="{FF2B5EF4-FFF2-40B4-BE49-F238E27FC236}">
                <a16:creationId xmlns:a16="http://schemas.microsoft.com/office/drawing/2014/main" id="{4557C60A-AC6C-4CD2-BB97-E922D563F2AD}"/>
              </a:ext>
            </a:extLst>
          </p:cNvPr>
          <p:cNvPicPr>
            <a:picLocks noChangeAspect="1"/>
          </p:cNvPicPr>
          <p:nvPr/>
        </p:nvPicPr>
        <p:blipFill rotWithShape="1">
          <a:blip r:embed="rId12">
            <a:extLst>
              <a:ext uri="{28A0092B-C50C-407E-A947-70E740481C1C}">
                <a14:useLocalDpi xmlns:a14="http://schemas.microsoft.com/office/drawing/2010/main" val="0"/>
              </a:ext>
            </a:extLst>
          </a:blip>
          <a:srcRect l="11316" t="14062" b="1"/>
          <a:stretch/>
        </p:blipFill>
        <p:spPr>
          <a:xfrm>
            <a:off x="6832046" y="2215945"/>
            <a:ext cx="4721068" cy="4190067"/>
          </a:xfrm>
          <a:prstGeom prst="rect">
            <a:avLst/>
          </a:prstGeom>
        </p:spPr>
      </p:pic>
      <p:sp>
        <p:nvSpPr>
          <p:cNvPr id="28" name="TextBox 27">
            <a:extLst>
              <a:ext uri="{FF2B5EF4-FFF2-40B4-BE49-F238E27FC236}">
                <a16:creationId xmlns:a16="http://schemas.microsoft.com/office/drawing/2014/main" id="{369BA9EF-7EC5-4EAA-A465-79147E29308A}"/>
              </a:ext>
            </a:extLst>
          </p:cNvPr>
          <p:cNvSpPr txBox="1"/>
          <p:nvPr/>
        </p:nvSpPr>
        <p:spPr>
          <a:xfrm>
            <a:off x="1125099" y="3397966"/>
            <a:ext cx="1608683" cy="492443"/>
          </a:xfrm>
          <a:prstGeom prst="rect">
            <a:avLst/>
          </a:prstGeom>
          <a:noFill/>
          <a:effectLst/>
        </p:spPr>
        <p:txBody>
          <a:bodyPr wrap="square" rtlCol="0">
            <a:spAutoFit/>
          </a:bodyPr>
          <a:lstStyle/>
          <a:p>
            <a:r>
              <a:rPr lang="pt-BR" sz="1300" b="0" dirty="0">
                <a:solidFill>
                  <a:schemeClr val="tx1">
                    <a:lumMod val="75000"/>
                    <a:lumOff val="25000"/>
                  </a:schemeClr>
                </a:solidFill>
                <a:latin typeface="+mn-lt"/>
              </a:rPr>
              <a:t>Capacidade de Armazenamento</a:t>
            </a:r>
          </a:p>
        </p:txBody>
      </p:sp>
      <p:sp>
        <p:nvSpPr>
          <p:cNvPr id="3" name="Arrow: Down 2">
            <a:extLst>
              <a:ext uri="{FF2B5EF4-FFF2-40B4-BE49-F238E27FC236}">
                <a16:creationId xmlns:a16="http://schemas.microsoft.com/office/drawing/2014/main" id="{495BAC44-2AB2-4297-AAA7-3F69BCE7290F}"/>
              </a:ext>
            </a:extLst>
          </p:cNvPr>
          <p:cNvSpPr/>
          <p:nvPr/>
        </p:nvSpPr>
        <p:spPr bwMode="auto">
          <a:xfrm rot="10800000">
            <a:off x="756753" y="3403534"/>
            <a:ext cx="506193" cy="436167"/>
          </a:xfrm>
          <a:prstGeom prst="downArrow">
            <a:avLst/>
          </a:prstGeom>
          <a:solidFill>
            <a:srgbClr val="2F50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31" name="TextBox 30">
            <a:extLst>
              <a:ext uri="{FF2B5EF4-FFF2-40B4-BE49-F238E27FC236}">
                <a16:creationId xmlns:a16="http://schemas.microsoft.com/office/drawing/2014/main" id="{47DFED8A-BCB9-46F9-922E-FC7B61002AAA}"/>
              </a:ext>
            </a:extLst>
          </p:cNvPr>
          <p:cNvSpPr txBox="1"/>
          <p:nvPr/>
        </p:nvSpPr>
        <p:spPr>
          <a:xfrm>
            <a:off x="3541137" y="3200648"/>
            <a:ext cx="2554863" cy="892552"/>
          </a:xfrm>
          <a:prstGeom prst="rect">
            <a:avLst/>
          </a:prstGeom>
          <a:noFill/>
          <a:effectLst/>
        </p:spPr>
        <p:txBody>
          <a:bodyPr wrap="square" rtlCol="0">
            <a:spAutoFit/>
          </a:bodyPr>
          <a:lstStyle/>
          <a:p>
            <a:pPr algn="l"/>
            <a:r>
              <a:rPr lang="pt-BR" sz="1300" b="0" dirty="0">
                <a:solidFill>
                  <a:schemeClr val="tx1">
                    <a:lumMod val="75000"/>
                    <a:lumOff val="25000"/>
                  </a:schemeClr>
                </a:solidFill>
                <a:latin typeface="+mn-lt"/>
              </a:rPr>
              <a:t>Pouca variação no custo dos equipamento e do túnel</a:t>
            </a:r>
          </a:p>
          <a:p>
            <a:pPr algn="l"/>
            <a:endParaRPr lang="pt-BR" sz="1300" b="0" dirty="0">
              <a:solidFill>
                <a:schemeClr val="tx1">
                  <a:lumMod val="75000"/>
                  <a:lumOff val="25000"/>
                </a:schemeClr>
              </a:solidFill>
              <a:latin typeface="+mn-lt"/>
            </a:endParaRPr>
          </a:p>
          <a:p>
            <a:pPr algn="l"/>
            <a:r>
              <a:rPr lang="pt-BR" sz="1300" b="0" dirty="0">
                <a:solidFill>
                  <a:schemeClr val="tx1">
                    <a:lumMod val="75000"/>
                    <a:lumOff val="25000"/>
                  </a:schemeClr>
                </a:solidFill>
                <a:latin typeface="+mn-lt"/>
              </a:rPr>
              <a:t>Aumento no custo da barragem</a:t>
            </a:r>
          </a:p>
        </p:txBody>
      </p:sp>
      <p:sp>
        <p:nvSpPr>
          <p:cNvPr id="33" name="Arrow: Down 32">
            <a:extLst>
              <a:ext uri="{FF2B5EF4-FFF2-40B4-BE49-F238E27FC236}">
                <a16:creationId xmlns:a16="http://schemas.microsoft.com/office/drawing/2014/main" id="{0FEA663F-E185-47EA-9E4D-26C69965AD43}"/>
              </a:ext>
            </a:extLst>
          </p:cNvPr>
          <p:cNvSpPr/>
          <p:nvPr/>
        </p:nvSpPr>
        <p:spPr bwMode="auto">
          <a:xfrm rot="10800000">
            <a:off x="3200227" y="3809676"/>
            <a:ext cx="314305" cy="223823"/>
          </a:xfrm>
          <a:prstGeom prst="downArrow">
            <a:avLst/>
          </a:prstGeom>
          <a:solidFill>
            <a:srgbClr val="2F50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4" name="Rectangle 3">
            <a:extLst>
              <a:ext uri="{FF2B5EF4-FFF2-40B4-BE49-F238E27FC236}">
                <a16:creationId xmlns:a16="http://schemas.microsoft.com/office/drawing/2014/main" id="{14D1504A-6F39-47AA-9793-668EF5C413FB}"/>
              </a:ext>
            </a:extLst>
          </p:cNvPr>
          <p:cNvSpPr/>
          <p:nvPr/>
        </p:nvSpPr>
        <p:spPr bwMode="auto">
          <a:xfrm>
            <a:off x="3230568" y="3369393"/>
            <a:ext cx="253623" cy="57146"/>
          </a:xfrm>
          <a:prstGeom prst="rect">
            <a:avLst/>
          </a:prstGeom>
          <a:solidFill>
            <a:srgbClr val="2F506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35" name="TextBox 34">
            <a:extLst>
              <a:ext uri="{FF2B5EF4-FFF2-40B4-BE49-F238E27FC236}">
                <a16:creationId xmlns:a16="http://schemas.microsoft.com/office/drawing/2014/main" id="{5432077B-3A1A-476A-B8E1-6355C1DA6DCE}"/>
              </a:ext>
            </a:extLst>
          </p:cNvPr>
          <p:cNvSpPr txBox="1"/>
          <p:nvPr/>
        </p:nvSpPr>
        <p:spPr>
          <a:xfrm>
            <a:off x="686018" y="5105400"/>
            <a:ext cx="5577873" cy="492443"/>
          </a:xfrm>
          <a:prstGeom prst="rect">
            <a:avLst/>
          </a:prstGeom>
          <a:noFill/>
          <a:effectLst/>
        </p:spPr>
        <p:txBody>
          <a:bodyPr wrap="square" rtlCol="0">
            <a:spAutoFit/>
          </a:bodyPr>
          <a:lstStyle/>
          <a:p>
            <a:pPr algn="l"/>
            <a:r>
              <a:rPr lang="pt-BR" sz="1300" b="0" dirty="0">
                <a:solidFill>
                  <a:schemeClr val="tx1">
                    <a:lumMod val="75000"/>
                    <a:lumOff val="25000"/>
                  </a:schemeClr>
                </a:solidFill>
                <a:latin typeface="+mn-lt"/>
              </a:rPr>
              <a:t>Mudança no local do reservatório causa redução no custo de barragens, porém aumenta gasto com equipamentos devido à redução da queda.</a:t>
            </a:r>
          </a:p>
        </p:txBody>
      </p:sp>
      <p:sp>
        <p:nvSpPr>
          <p:cNvPr id="7" name="Rectangle 6">
            <a:extLst>
              <a:ext uri="{FF2B5EF4-FFF2-40B4-BE49-F238E27FC236}">
                <a16:creationId xmlns:a16="http://schemas.microsoft.com/office/drawing/2014/main" id="{CFEA4A39-61E2-42CB-802A-6A7D757E2DC5}"/>
              </a:ext>
            </a:extLst>
          </p:cNvPr>
          <p:cNvSpPr/>
          <p:nvPr/>
        </p:nvSpPr>
        <p:spPr bwMode="auto">
          <a:xfrm>
            <a:off x="10526622" y="3617509"/>
            <a:ext cx="331199" cy="234352"/>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C000"/>
                </a:solidFill>
                <a:effectLst/>
                <a:latin typeface="+mj-lt"/>
              </a:rPr>
              <a:t>16h</a:t>
            </a:r>
          </a:p>
        </p:txBody>
      </p:sp>
      <p:sp>
        <p:nvSpPr>
          <p:cNvPr id="36" name="Rectangle 35">
            <a:extLst>
              <a:ext uri="{FF2B5EF4-FFF2-40B4-BE49-F238E27FC236}">
                <a16:creationId xmlns:a16="http://schemas.microsoft.com/office/drawing/2014/main" id="{9E806715-848D-4193-A589-EBFF16CF0805}"/>
              </a:ext>
            </a:extLst>
          </p:cNvPr>
          <p:cNvSpPr/>
          <p:nvPr/>
        </p:nvSpPr>
        <p:spPr bwMode="auto">
          <a:xfrm>
            <a:off x="11133158" y="3056091"/>
            <a:ext cx="331199" cy="234352"/>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solidFill>
                  <a:srgbClr val="FFC000"/>
                </a:solidFill>
                <a:latin typeface="+mj-lt"/>
              </a:rPr>
              <a:t>24</a:t>
            </a:r>
            <a:r>
              <a:rPr kumimoji="0" lang="en-US" sz="1200" b="0" i="0" u="none" strike="noStrike" cap="none" normalizeH="0" baseline="0" dirty="0">
                <a:ln>
                  <a:noFill/>
                </a:ln>
                <a:solidFill>
                  <a:srgbClr val="FFC000"/>
                </a:solidFill>
                <a:effectLst/>
                <a:latin typeface="+mj-lt"/>
              </a:rPr>
              <a:t>h</a:t>
            </a:r>
          </a:p>
        </p:txBody>
      </p:sp>
      <p:sp>
        <p:nvSpPr>
          <p:cNvPr id="37" name="Rectangle 36">
            <a:extLst>
              <a:ext uri="{FF2B5EF4-FFF2-40B4-BE49-F238E27FC236}">
                <a16:creationId xmlns:a16="http://schemas.microsoft.com/office/drawing/2014/main" id="{905F2BFA-E86F-4F5A-B966-C829AB23ED2E}"/>
              </a:ext>
            </a:extLst>
          </p:cNvPr>
          <p:cNvSpPr/>
          <p:nvPr/>
        </p:nvSpPr>
        <p:spPr bwMode="auto">
          <a:xfrm>
            <a:off x="9520646" y="6078378"/>
            <a:ext cx="331199" cy="234352"/>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b="0" dirty="0">
                <a:solidFill>
                  <a:srgbClr val="FFC000"/>
                </a:solidFill>
                <a:latin typeface="+mj-lt"/>
              </a:rPr>
              <a:t>4</a:t>
            </a:r>
            <a:r>
              <a:rPr kumimoji="0" lang="en-US" sz="1200" b="0" i="0" u="none" strike="noStrike" cap="none" normalizeH="0" baseline="0" dirty="0">
                <a:ln>
                  <a:noFill/>
                </a:ln>
                <a:solidFill>
                  <a:srgbClr val="FFC000"/>
                </a:solidFill>
                <a:effectLst/>
                <a:latin typeface="+mj-lt"/>
              </a:rPr>
              <a:t>h</a:t>
            </a:r>
          </a:p>
        </p:txBody>
      </p:sp>
      <p:sp>
        <p:nvSpPr>
          <p:cNvPr id="38" name="Rectangle 37">
            <a:extLst>
              <a:ext uri="{FF2B5EF4-FFF2-40B4-BE49-F238E27FC236}">
                <a16:creationId xmlns:a16="http://schemas.microsoft.com/office/drawing/2014/main" id="{E109317C-D058-4185-ADBF-C26023101514}"/>
              </a:ext>
            </a:extLst>
          </p:cNvPr>
          <p:cNvSpPr/>
          <p:nvPr/>
        </p:nvSpPr>
        <p:spPr bwMode="auto">
          <a:xfrm>
            <a:off x="10195423" y="5363491"/>
            <a:ext cx="331199" cy="234352"/>
          </a:xfrm>
          <a:prstGeom prst="rect">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C000"/>
                </a:solidFill>
                <a:effectLst/>
                <a:latin typeface="+mj-lt"/>
              </a:rPr>
              <a:t>10h</a:t>
            </a:r>
          </a:p>
        </p:txBody>
      </p:sp>
      <p:sp>
        <p:nvSpPr>
          <p:cNvPr id="17" name="Arrow: Right 16">
            <a:extLst>
              <a:ext uri="{FF2B5EF4-FFF2-40B4-BE49-F238E27FC236}">
                <a16:creationId xmlns:a16="http://schemas.microsoft.com/office/drawing/2014/main" id="{F73B0A1D-40E1-4626-8B6A-06B1E39939F6}"/>
              </a:ext>
            </a:extLst>
          </p:cNvPr>
          <p:cNvSpPr/>
          <p:nvPr/>
        </p:nvSpPr>
        <p:spPr bwMode="auto">
          <a:xfrm rot="10800000">
            <a:off x="2788986" y="3200400"/>
            <a:ext cx="3307013" cy="892800"/>
          </a:xfrm>
          <a:prstGeom prst="rightArrow">
            <a:avLst>
              <a:gd name="adj1" fmla="val 100000"/>
              <a:gd name="adj2" fmla="val 35740"/>
            </a:avLst>
          </a:prstGeom>
          <a:solidFill>
            <a:srgbClr val="2F5066">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Tree>
    <p:extLst>
      <p:ext uri="{BB962C8B-B14F-4D97-AF65-F5344CB8AC3E}">
        <p14:creationId xmlns:p14="http://schemas.microsoft.com/office/powerpoint/2010/main" val="32767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9" grpId="0"/>
      <p:bldP spid="32" grpId="0" animBg="1"/>
      <p:bldP spid="28" grpId="0"/>
      <p:bldP spid="3" grpId="0" animBg="1"/>
      <p:bldP spid="31" grpId="0"/>
      <p:bldP spid="33" grpId="0" animBg="1"/>
      <p:bldP spid="4" grpId="0" animBg="1"/>
      <p:bldP spid="35" grpId="0"/>
      <p:bldP spid="7" grpId="0" animBg="1"/>
      <p:bldP spid="36" grpId="0" animBg="1"/>
      <p:bldP spid="37" grpId="0" animBg="1"/>
      <p:bldP spid="38"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5E12587-1D2A-494C-BD3C-EBAB189D41BD}"/>
              </a:ext>
            </a:extLst>
          </p:cNvPr>
          <p:cNvSpPr/>
          <p:nvPr/>
        </p:nvSpPr>
        <p:spPr bwMode="auto">
          <a:xfrm>
            <a:off x="6464368" y="1752600"/>
            <a:ext cx="5123658" cy="1178199"/>
          </a:xfrm>
          <a:prstGeom prst="roundRect">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2" name="Title 1">
            <a:extLst>
              <a:ext uri="{FF2B5EF4-FFF2-40B4-BE49-F238E27FC236}">
                <a16:creationId xmlns:a16="http://schemas.microsoft.com/office/drawing/2014/main" id="{3C9BD48B-B0A5-4197-86F3-9D0D25BF1919}"/>
              </a:ext>
            </a:extLst>
          </p:cNvPr>
          <p:cNvSpPr>
            <a:spLocks noGrp="1"/>
          </p:cNvSpPr>
          <p:nvPr>
            <p:ph type="title"/>
          </p:nvPr>
        </p:nvSpPr>
        <p:spPr/>
        <p:txBody>
          <a:bodyPr/>
          <a:lstStyle/>
          <a:p>
            <a:r>
              <a:rPr lang="pt-BR"/>
              <a:t>Resultado da simulação</a:t>
            </a:r>
          </a:p>
        </p:txBody>
      </p:sp>
      <p:sp>
        <p:nvSpPr>
          <p:cNvPr id="5" name="Content Placeholder 4">
            <a:extLst>
              <a:ext uri="{FF2B5EF4-FFF2-40B4-BE49-F238E27FC236}">
                <a16:creationId xmlns:a16="http://schemas.microsoft.com/office/drawing/2014/main" id="{BE99F0B7-4E7B-4A1A-A7B8-A0CE9FFBFF49}"/>
              </a:ext>
            </a:extLst>
          </p:cNvPr>
          <p:cNvSpPr>
            <a:spLocks noGrp="1"/>
          </p:cNvSpPr>
          <p:nvPr>
            <p:ph idx="1"/>
          </p:nvPr>
        </p:nvSpPr>
        <p:spPr/>
        <p:txBody>
          <a:bodyPr/>
          <a:lstStyle/>
          <a:p>
            <a:pPr marL="0" indent="0">
              <a:buNone/>
            </a:pPr>
            <a:r>
              <a:rPr lang="pt-BR" sz="1400" b="0" dirty="0">
                <a:solidFill>
                  <a:schemeClr val="tx1">
                    <a:lumMod val="75000"/>
                    <a:lumOff val="25000"/>
                  </a:schemeClr>
                </a:solidFill>
                <a:latin typeface="+mn-lt"/>
              </a:rPr>
              <a:t>Foram considerados os seguintes projetos candidatos para fazer a simulação do plano de expansão do SIN para 2040.</a:t>
            </a:r>
          </a:p>
          <a:p>
            <a:endParaRPr lang="en-US" sz="1400" kern="1200" dirty="0">
              <a:solidFill>
                <a:schemeClr val="tx1">
                  <a:lumMod val="75000"/>
                  <a:lumOff val="25000"/>
                </a:schemeClr>
              </a:solidFill>
              <a:latin typeface="+mn-lt"/>
            </a:endParaRPr>
          </a:p>
        </p:txBody>
      </p:sp>
      <p:sp>
        <p:nvSpPr>
          <p:cNvPr id="3" name="Slide Number Placeholder 2">
            <a:extLst>
              <a:ext uri="{FF2B5EF4-FFF2-40B4-BE49-F238E27FC236}">
                <a16:creationId xmlns:a16="http://schemas.microsoft.com/office/drawing/2014/main" id="{241FBEE8-59E4-4C96-9F44-B4180A682F18}"/>
              </a:ext>
            </a:extLst>
          </p:cNvPr>
          <p:cNvSpPr>
            <a:spLocks noGrp="1"/>
          </p:cNvSpPr>
          <p:nvPr>
            <p:ph type="sldNum" sz="quarter" idx="10"/>
          </p:nvPr>
        </p:nvSpPr>
        <p:spPr/>
        <p:txBody>
          <a:bodyPr/>
          <a:lstStyle/>
          <a:p>
            <a:pPr>
              <a:defRPr/>
            </a:pPr>
            <a:fld id="{6AE5E0EC-5632-4DB9-8B53-D9896BFE4A0F}" type="slidenum">
              <a:rPr lang="pt-BR" noProof="0" smtClean="0"/>
              <a:pPr>
                <a:defRPr/>
              </a:pPr>
              <a:t>47</a:t>
            </a:fld>
            <a:endParaRPr lang="pt-BR" noProof="0"/>
          </a:p>
        </p:txBody>
      </p:sp>
      <p:graphicFrame>
        <p:nvGraphicFramePr>
          <p:cNvPr id="4" name="Table 3">
            <a:extLst>
              <a:ext uri="{FF2B5EF4-FFF2-40B4-BE49-F238E27FC236}">
                <a16:creationId xmlns:a16="http://schemas.microsoft.com/office/drawing/2014/main" id="{A86D2787-226F-4682-B7E3-BB53D4168A25}"/>
              </a:ext>
            </a:extLst>
          </p:cNvPr>
          <p:cNvGraphicFramePr>
            <a:graphicFrameLocks noGrp="1"/>
          </p:cNvGraphicFramePr>
          <p:nvPr/>
        </p:nvGraphicFramePr>
        <p:xfrm>
          <a:off x="515999" y="1658292"/>
          <a:ext cx="5638799" cy="4351881"/>
        </p:xfrm>
        <a:graphic>
          <a:graphicData uri="http://schemas.openxmlformats.org/drawingml/2006/table">
            <a:tbl>
              <a:tblPr firstRow="1" bandRow="1" bandCol="1">
                <a:tableStyleId>{17292A2E-F333-43FB-9621-5CBBE7FDCDCB}</a:tableStyleId>
              </a:tblPr>
              <a:tblGrid>
                <a:gridCol w="612977">
                  <a:extLst>
                    <a:ext uri="{9D8B030D-6E8A-4147-A177-3AD203B41FA5}">
                      <a16:colId xmlns:a16="http://schemas.microsoft.com/office/drawing/2014/main" val="2280297576"/>
                    </a:ext>
                  </a:extLst>
                </a:gridCol>
                <a:gridCol w="1676586">
                  <a:extLst>
                    <a:ext uri="{9D8B030D-6E8A-4147-A177-3AD203B41FA5}">
                      <a16:colId xmlns:a16="http://schemas.microsoft.com/office/drawing/2014/main" val="3734481235"/>
                    </a:ext>
                  </a:extLst>
                </a:gridCol>
                <a:gridCol w="1771041">
                  <a:extLst>
                    <a:ext uri="{9D8B030D-6E8A-4147-A177-3AD203B41FA5}">
                      <a16:colId xmlns:a16="http://schemas.microsoft.com/office/drawing/2014/main" val="1451905433"/>
                    </a:ext>
                  </a:extLst>
                </a:gridCol>
                <a:gridCol w="1578195">
                  <a:extLst>
                    <a:ext uri="{9D8B030D-6E8A-4147-A177-3AD203B41FA5}">
                      <a16:colId xmlns:a16="http://schemas.microsoft.com/office/drawing/2014/main" val="245329997"/>
                    </a:ext>
                  </a:extLst>
                </a:gridCol>
              </a:tblGrid>
              <a:tr h="378051">
                <a:tc>
                  <a:txBody>
                    <a:bodyPr/>
                    <a:lstStyle/>
                    <a:p>
                      <a:pPr algn="ctr">
                        <a:lnSpc>
                          <a:spcPts val="1500"/>
                        </a:lnSpc>
                        <a:spcBef>
                          <a:spcPts val="750"/>
                        </a:spcBef>
                      </a:pPr>
                      <a:r>
                        <a:rPr lang="pt-BR" sz="1400" dirty="0">
                          <a:effectLst/>
                        </a:rPr>
                        <a:t>UHR</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solidFill>
                      <a:srgbClr val="2F5066"/>
                    </a:solidFill>
                  </a:tcPr>
                </a:tc>
                <a:tc>
                  <a:txBody>
                    <a:bodyPr/>
                    <a:lstStyle/>
                    <a:p>
                      <a:pPr algn="ctr">
                        <a:lnSpc>
                          <a:spcPts val="1500"/>
                        </a:lnSpc>
                        <a:spcBef>
                          <a:spcPts val="750"/>
                        </a:spcBef>
                      </a:pPr>
                      <a:r>
                        <a:rPr lang="pt-BR" sz="1400" dirty="0">
                          <a:effectLst/>
                        </a:rPr>
                        <a:t>Armazenamento</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solidFill>
                      <a:srgbClr val="2F5066"/>
                    </a:solidFill>
                  </a:tcPr>
                </a:tc>
                <a:tc>
                  <a:txBody>
                    <a:bodyPr/>
                    <a:lstStyle/>
                    <a:p>
                      <a:pPr algn="ctr">
                        <a:lnSpc>
                          <a:spcPts val="1500"/>
                        </a:lnSpc>
                        <a:spcBef>
                          <a:spcPts val="750"/>
                        </a:spcBef>
                      </a:pPr>
                      <a:r>
                        <a:rPr lang="pt-BR" sz="1400">
                          <a:effectLst/>
                        </a:rPr>
                        <a:t>Capacidade (MW)</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solidFill>
                      <a:srgbClr val="2F5066"/>
                    </a:solidFill>
                  </a:tcPr>
                </a:tc>
                <a:tc>
                  <a:txBody>
                    <a:bodyPr/>
                    <a:lstStyle/>
                    <a:p>
                      <a:pPr algn="ctr">
                        <a:lnSpc>
                          <a:spcPts val="1500"/>
                        </a:lnSpc>
                        <a:spcBef>
                          <a:spcPts val="750"/>
                        </a:spcBef>
                      </a:pPr>
                      <a:r>
                        <a:rPr lang="pt-BR" sz="1400" dirty="0">
                          <a:effectLst/>
                        </a:rPr>
                        <a:t>CAPEX (R$/kW)</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solidFill>
                      <a:srgbClr val="2F5066"/>
                    </a:solidFill>
                  </a:tcPr>
                </a:tc>
                <a:extLst>
                  <a:ext uri="{0D108BD9-81ED-4DB2-BD59-A6C34878D82A}">
                    <a16:rowId xmlns:a16="http://schemas.microsoft.com/office/drawing/2014/main" val="479229803"/>
                  </a:ext>
                </a:extLst>
              </a:tr>
              <a:tr h="226378">
                <a:tc>
                  <a:txBody>
                    <a:bodyPr/>
                    <a:lstStyle/>
                    <a:p>
                      <a:pPr algn="ctr">
                        <a:lnSpc>
                          <a:spcPts val="1500"/>
                        </a:lnSpc>
                        <a:spcBef>
                          <a:spcPts val="750"/>
                        </a:spcBef>
                      </a:pPr>
                      <a:r>
                        <a:rPr lang="pt-BR" sz="1400" dirty="0">
                          <a:effectLst/>
                        </a:rPr>
                        <a:t>1</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4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500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1803</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09604137"/>
                  </a:ext>
                </a:extLst>
              </a:tr>
              <a:tr h="226378">
                <a:tc>
                  <a:txBody>
                    <a:bodyPr/>
                    <a:lstStyle/>
                    <a:p>
                      <a:pPr algn="ctr">
                        <a:lnSpc>
                          <a:spcPts val="1500"/>
                        </a:lnSpc>
                        <a:spcBef>
                          <a:spcPts val="750"/>
                        </a:spcBef>
                      </a:pPr>
                      <a:r>
                        <a:rPr lang="pt-BR" sz="1400">
                          <a:effectLst/>
                        </a:rPr>
                        <a:t>2</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6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500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1839</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87376728"/>
                  </a:ext>
                </a:extLst>
              </a:tr>
              <a:tr h="226378">
                <a:tc>
                  <a:txBody>
                    <a:bodyPr/>
                    <a:lstStyle/>
                    <a:p>
                      <a:pPr algn="ctr">
                        <a:lnSpc>
                          <a:spcPts val="1500"/>
                        </a:lnSpc>
                        <a:spcBef>
                          <a:spcPts val="750"/>
                        </a:spcBef>
                      </a:pPr>
                      <a:r>
                        <a:rPr lang="pt-BR" sz="1400">
                          <a:effectLst/>
                        </a:rPr>
                        <a:t>3</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8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500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1897</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98178393"/>
                  </a:ext>
                </a:extLst>
              </a:tr>
              <a:tr h="226378">
                <a:tc>
                  <a:txBody>
                    <a:bodyPr/>
                    <a:lstStyle/>
                    <a:p>
                      <a:pPr algn="ctr">
                        <a:lnSpc>
                          <a:spcPts val="1500"/>
                        </a:lnSpc>
                        <a:spcBef>
                          <a:spcPts val="750"/>
                        </a:spcBef>
                      </a:pPr>
                      <a:r>
                        <a:rPr lang="pt-BR" sz="1400">
                          <a:effectLst/>
                        </a:rPr>
                        <a:t>4</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10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500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1933</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38722260"/>
                  </a:ext>
                </a:extLst>
              </a:tr>
              <a:tr h="226378">
                <a:tc>
                  <a:txBody>
                    <a:bodyPr/>
                    <a:lstStyle/>
                    <a:p>
                      <a:pPr algn="ctr">
                        <a:lnSpc>
                          <a:spcPts val="1500"/>
                        </a:lnSpc>
                        <a:spcBef>
                          <a:spcPts val="750"/>
                        </a:spcBef>
                      </a:pPr>
                      <a:r>
                        <a:rPr lang="pt-BR" sz="1400">
                          <a:effectLst/>
                        </a:rPr>
                        <a:t>5</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12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500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1987</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14224467"/>
                  </a:ext>
                </a:extLst>
              </a:tr>
              <a:tr h="226378">
                <a:tc>
                  <a:txBody>
                    <a:bodyPr/>
                    <a:lstStyle/>
                    <a:p>
                      <a:pPr algn="ctr">
                        <a:lnSpc>
                          <a:spcPts val="1500"/>
                        </a:lnSpc>
                        <a:spcBef>
                          <a:spcPts val="750"/>
                        </a:spcBef>
                      </a:pPr>
                      <a:r>
                        <a:rPr lang="pt-BR" sz="1400">
                          <a:effectLst/>
                        </a:rPr>
                        <a:t>6</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16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500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2092</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837263837"/>
                  </a:ext>
                </a:extLst>
              </a:tr>
              <a:tr h="226378">
                <a:tc>
                  <a:txBody>
                    <a:bodyPr/>
                    <a:lstStyle/>
                    <a:p>
                      <a:pPr algn="ctr">
                        <a:lnSpc>
                          <a:spcPts val="1500"/>
                        </a:lnSpc>
                        <a:spcBef>
                          <a:spcPts val="750"/>
                        </a:spcBef>
                      </a:pPr>
                      <a:r>
                        <a:rPr lang="pt-BR" sz="1400">
                          <a:effectLst/>
                        </a:rPr>
                        <a:t>7</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24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500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2377</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64583873"/>
                  </a:ext>
                </a:extLst>
              </a:tr>
              <a:tr h="226378">
                <a:tc>
                  <a:txBody>
                    <a:bodyPr/>
                    <a:lstStyle/>
                    <a:p>
                      <a:pPr algn="ctr">
                        <a:lnSpc>
                          <a:spcPts val="1500"/>
                        </a:lnSpc>
                        <a:spcBef>
                          <a:spcPts val="750"/>
                        </a:spcBef>
                      </a:pPr>
                      <a:r>
                        <a:rPr lang="pt-BR" sz="1400" dirty="0">
                          <a:effectLst/>
                        </a:rPr>
                        <a:t>8</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4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1000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1742</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76430977"/>
                  </a:ext>
                </a:extLst>
              </a:tr>
              <a:tr h="226378">
                <a:tc>
                  <a:txBody>
                    <a:bodyPr/>
                    <a:lstStyle/>
                    <a:p>
                      <a:pPr algn="ctr">
                        <a:lnSpc>
                          <a:spcPts val="1500"/>
                        </a:lnSpc>
                        <a:spcBef>
                          <a:spcPts val="750"/>
                        </a:spcBef>
                      </a:pPr>
                      <a:r>
                        <a:rPr lang="pt-BR" sz="1400">
                          <a:effectLst/>
                        </a:rPr>
                        <a:t>9</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6 h</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1000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1793</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798169134"/>
                  </a:ext>
                </a:extLst>
              </a:tr>
              <a:tr h="226378">
                <a:tc>
                  <a:txBody>
                    <a:bodyPr/>
                    <a:lstStyle/>
                    <a:p>
                      <a:pPr algn="ctr">
                        <a:lnSpc>
                          <a:spcPts val="1500"/>
                        </a:lnSpc>
                        <a:spcBef>
                          <a:spcPts val="750"/>
                        </a:spcBef>
                      </a:pPr>
                      <a:r>
                        <a:rPr lang="pt-BR" sz="1400">
                          <a:effectLst/>
                        </a:rPr>
                        <a:t>10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8 h</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1000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1855</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1886147"/>
                  </a:ext>
                </a:extLst>
              </a:tr>
              <a:tr h="226378">
                <a:tc>
                  <a:txBody>
                    <a:bodyPr/>
                    <a:lstStyle/>
                    <a:p>
                      <a:pPr algn="ctr">
                        <a:lnSpc>
                          <a:spcPts val="1500"/>
                        </a:lnSpc>
                        <a:spcBef>
                          <a:spcPts val="750"/>
                        </a:spcBef>
                      </a:pPr>
                      <a:r>
                        <a:rPr lang="pt-BR" sz="1400">
                          <a:effectLst/>
                        </a:rPr>
                        <a:t>11</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10 h</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1000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1910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25934393"/>
                  </a:ext>
                </a:extLst>
              </a:tr>
              <a:tr h="226378">
                <a:tc>
                  <a:txBody>
                    <a:bodyPr/>
                    <a:lstStyle/>
                    <a:p>
                      <a:pPr algn="ctr">
                        <a:lnSpc>
                          <a:spcPts val="1500"/>
                        </a:lnSpc>
                        <a:spcBef>
                          <a:spcPts val="750"/>
                        </a:spcBef>
                      </a:pPr>
                      <a:r>
                        <a:rPr lang="pt-BR" sz="1400">
                          <a:effectLst/>
                        </a:rPr>
                        <a:t>12</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12 h</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1000</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1984</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02025060"/>
                  </a:ext>
                </a:extLst>
              </a:tr>
              <a:tr h="226378">
                <a:tc>
                  <a:txBody>
                    <a:bodyPr/>
                    <a:lstStyle/>
                    <a:p>
                      <a:pPr algn="ctr">
                        <a:lnSpc>
                          <a:spcPts val="1500"/>
                        </a:lnSpc>
                        <a:spcBef>
                          <a:spcPts val="750"/>
                        </a:spcBef>
                      </a:pPr>
                      <a:r>
                        <a:rPr lang="pt-BR" sz="1400">
                          <a:effectLst/>
                        </a:rPr>
                        <a:t>13</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16 h</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1000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2273</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211931360"/>
                  </a:ext>
                </a:extLst>
              </a:tr>
              <a:tr h="226378">
                <a:tc>
                  <a:txBody>
                    <a:bodyPr/>
                    <a:lstStyle/>
                    <a:p>
                      <a:pPr algn="ctr">
                        <a:lnSpc>
                          <a:spcPts val="1500"/>
                        </a:lnSpc>
                        <a:spcBef>
                          <a:spcPts val="750"/>
                        </a:spcBef>
                      </a:pPr>
                      <a:r>
                        <a:rPr lang="pt-BR" sz="1400">
                          <a:effectLst/>
                        </a:rPr>
                        <a:t>14</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24 h</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a:effectLst/>
                        </a:rPr>
                        <a:t>1000</a:t>
                      </a:r>
                      <a:endParaRPr lang="en-US" sz="180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tc>
                  <a:txBody>
                    <a:bodyPr/>
                    <a:lstStyle/>
                    <a:p>
                      <a:pPr algn="ctr">
                        <a:lnSpc>
                          <a:spcPts val="1500"/>
                        </a:lnSpc>
                        <a:spcBef>
                          <a:spcPts val="750"/>
                        </a:spcBef>
                      </a:pPr>
                      <a:r>
                        <a:rPr lang="pt-BR" sz="1400" dirty="0">
                          <a:effectLst/>
                        </a:rPr>
                        <a:t>2335</a:t>
                      </a:r>
                      <a:endParaRPr lang="en-US" sz="1800" dirty="0">
                        <a:effectLst/>
                        <a:latin typeface="Minion" panose="02000503000000000000" pitchFamily="50"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913942926"/>
                  </a:ext>
                </a:extLst>
              </a:tr>
            </a:tbl>
          </a:graphicData>
        </a:graphic>
      </p:graphicFrame>
      <p:sp>
        <p:nvSpPr>
          <p:cNvPr id="6" name="Rectangle 5">
            <a:extLst>
              <a:ext uri="{FF2B5EF4-FFF2-40B4-BE49-F238E27FC236}">
                <a16:creationId xmlns:a16="http://schemas.microsoft.com/office/drawing/2014/main" id="{45420F23-0715-46E4-ACD3-E376AB5DB74A}"/>
              </a:ext>
            </a:extLst>
          </p:cNvPr>
          <p:cNvSpPr/>
          <p:nvPr/>
        </p:nvSpPr>
        <p:spPr bwMode="auto">
          <a:xfrm>
            <a:off x="515999" y="3997989"/>
            <a:ext cx="5638799" cy="288000"/>
          </a:xfrm>
          <a:prstGeom prst="rect">
            <a:avLst/>
          </a:prstGeom>
          <a:noFill/>
          <a:ln w="3810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7" name="TextBox 6">
            <a:extLst>
              <a:ext uri="{FF2B5EF4-FFF2-40B4-BE49-F238E27FC236}">
                <a16:creationId xmlns:a16="http://schemas.microsoft.com/office/drawing/2014/main" id="{64B95903-7D62-44C2-8CB1-5733BB5FA8C0}"/>
              </a:ext>
            </a:extLst>
          </p:cNvPr>
          <p:cNvSpPr txBox="1"/>
          <p:nvPr/>
        </p:nvSpPr>
        <p:spPr>
          <a:xfrm>
            <a:off x="6703440" y="2129863"/>
            <a:ext cx="4884586" cy="739498"/>
          </a:xfrm>
          <a:prstGeom prst="rect">
            <a:avLst/>
          </a:prstGeom>
          <a:noFill/>
          <a:effectLst/>
        </p:spPr>
        <p:txBody>
          <a:bodyPr wrap="square" rtlCol="0">
            <a:spAutoFit/>
          </a:bodyPr>
          <a:lstStyle/>
          <a:p>
            <a:pPr marL="72000" algn="l">
              <a:lnSpc>
                <a:spcPts val="1700"/>
              </a:lnSpc>
              <a:spcAft>
                <a:spcPts val="600"/>
              </a:spcAft>
              <a:buClr>
                <a:srgbClr val="2F5066"/>
              </a:buClr>
            </a:pPr>
            <a:r>
              <a:rPr lang="pt-BR" sz="1400" b="0" dirty="0">
                <a:solidFill>
                  <a:schemeClr val="tx1">
                    <a:lumMod val="75000"/>
                    <a:lumOff val="25000"/>
                  </a:schemeClr>
                </a:solidFill>
                <a:latin typeface="+mn-lt"/>
              </a:rPr>
              <a:t>O software só poderia incluir um desses projetos, pois todas essas usinas foram construídas numa mesma área próxima do reservatório de Sobradinho</a:t>
            </a:r>
          </a:p>
        </p:txBody>
      </p:sp>
      <p:sp>
        <p:nvSpPr>
          <p:cNvPr id="8" name="Arrow: Down 7">
            <a:extLst>
              <a:ext uri="{FF2B5EF4-FFF2-40B4-BE49-F238E27FC236}">
                <a16:creationId xmlns:a16="http://schemas.microsoft.com/office/drawing/2014/main" id="{A5EBD615-21EC-4DAC-A92E-8FE6A5520D99}"/>
              </a:ext>
            </a:extLst>
          </p:cNvPr>
          <p:cNvSpPr/>
          <p:nvPr/>
        </p:nvSpPr>
        <p:spPr bwMode="auto">
          <a:xfrm rot="3699369">
            <a:off x="6455968" y="3818870"/>
            <a:ext cx="223322" cy="381000"/>
          </a:xfrm>
          <a:prstGeom prst="downArrow">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365F91"/>
              </a:solidFill>
              <a:effectLst/>
              <a:latin typeface="Arial" charset="0"/>
            </a:endParaRPr>
          </a:p>
        </p:txBody>
      </p:sp>
      <p:sp>
        <p:nvSpPr>
          <p:cNvPr id="9" name="TextBox 8">
            <a:extLst>
              <a:ext uri="{FF2B5EF4-FFF2-40B4-BE49-F238E27FC236}">
                <a16:creationId xmlns:a16="http://schemas.microsoft.com/office/drawing/2014/main" id="{757401F9-915A-43A8-86D0-7C7600D608AC}"/>
              </a:ext>
            </a:extLst>
          </p:cNvPr>
          <p:cNvSpPr txBox="1"/>
          <p:nvPr/>
        </p:nvSpPr>
        <p:spPr>
          <a:xfrm>
            <a:off x="6783564" y="3611905"/>
            <a:ext cx="3690656" cy="520655"/>
          </a:xfrm>
          <a:prstGeom prst="rect">
            <a:avLst/>
          </a:prstGeom>
          <a:noFill/>
          <a:effectLst/>
        </p:spPr>
        <p:txBody>
          <a:bodyPr wrap="square" rtlCol="0">
            <a:spAutoFit/>
          </a:bodyPr>
          <a:lstStyle/>
          <a:p>
            <a:pPr marL="72000" algn="l">
              <a:lnSpc>
                <a:spcPts val="1700"/>
              </a:lnSpc>
              <a:spcAft>
                <a:spcPts val="600"/>
              </a:spcAft>
              <a:buClr>
                <a:srgbClr val="2F5066"/>
              </a:buClr>
            </a:pPr>
            <a:r>
              <a:rPr lang="pt-BR" sz="1400" b="0" dirty="0">
                <a:solidFill>
                  <a:schemeClr val="accent6"/>
                </a:solidFill>
                <a:latin typeface="+mj-lt"/>
              </a:rPr>
              <a:t>Usina escolhida pelo </a:t>
            </a:r>
            <a:r>
              <a:rPr lang="pt-BR" sz="1400" b="0" dirty="0" err="1">
                <a:solidFill>
                  <a:schemeClr val="accent6"/>
                </a:solidFill>
                <a:latin typeface="+mj-lt"/>
              </a:rPr>
              <a:t>Optgen</a:t>
            </a:r>
            <a:r>
              <a:rPr lang="pt-BR" sz="1400" b="0" dirty="0">
                <a:solidFill>
                  <a:schemeClr val="accent6"/>
                </a:solidFill>
                <a:latin typeface="+mj-lt"/>
              </a:rPr>
              <a:t> para entrar no sistema</a:t>
            </a:r>
          </a:p>
        </p:txBody>
      </p:sp>
      <p:sp>
        <p:nvSpPr>
          <p:cNvPr id="10" name="TextBox 9">
            <a:extLst>
              <a:ext uri="{FF2B5EF4-FFF2-40B4-BE49-F238E27FC236}">
                <a16:creationId xmlns:a16="http://schemas.microsoft.com/office/drawing/2014/main" id="{59CDBDE2-0C43-4047-9091-10C69B2F1463}"/>
              </a:ext>
            </a:extLst>
          </p:cNvPr>
          <p:cNvSpPr txBox="1"/>
          <p:nvPr/>
        </p:nvSpPr>
        <p:spPr>
          <a:xfrm>
            <a:off x="6553199" y="4396189"/>
            <a:ext cx="5034827" cy="1547411"/>
          </a:xfrm>
          <a:prstGeom prst="rect">
            <a:avLst/>
          </a:prstGeom>
          <a:noFill/>
          <a:effectLst/>
        </p:spPr>
        <p:txBody>
          <a:bodyPr wrap="square" rtlCol="0">
            <a:spAutoFit/>
          </a:bodyPr>
          <a:lstStyle/>
          <a:p>
            <a:pPr marL="252000" indent="-180000" algn="l">
              <a:lnSpc>
                <a:spcPts val="1700"/>
              </a:lnSpc>
              <a:spcAft>
                <a:spcPts val="600"/>
              </a:spcAft>
              <a:buClr>
                <a:srgbClr val="2F5066"/>
              </a:buClr>
              <a:buFont typeface="Wingdings" panose="05000000000000000000" pitchFamily="2" charset="2"/>
              <a:buChar char="§"/>
            </a:pPr>
            <a:r>
              <a:rPr lang="pt-BR" sz="1400" b="0" dirty="0">
                <a:solidFill>
                  <a:schemeClr val="tx1">
                    <a:lumMod val="75000"/>
                    <a:lumOff val="25000"/>
                  </a:schemeClr>
                </a:solidFill>
                <a:latin typeface="+mn-lt"/>
              </a:rPr>
              <a:t>Esse resultado reforça a </a:t>
            </a:r>
            <a:r>
              <a:rPr lang="pt-BR" sz="1400" dirty="0">
                <a:solidFill>
                  <a:schemeClr val="tx1">
                    <a:lumMod val="75000"/>
                    <a:lumOff val="25000"/>
                  </a:schemeClr>
                </a:solidFill>
                <a:latin typeface="+mn-lt"/>
              </a:rPr>
              <a:t>preferência por projetos com menores capacidades de armazenamento</a:t>
            </a:r>
            <a:r>
              <a:rPr lang="pt-BR" sz="1400" b="0" dirty="0">
                <a:solidFill>
                  <a:schemeClr val="tx1">
                    <a:lumMod val="75000"/>
                    <a:lumOff val="25000"/>
                  </a:schemeClr>
                </a:solidFill>
                <a:latin typeface="+mn-lt"/>
              </a:rPr>
              <a:t>, que já havia sido notada no relatório anterior</a:t>
            </a:r>
          </a:p>
          <a:p>
            <a:pPr marL="252000" indent="-180000" algn="l">
              <a:lnSpc>
                <a:spcPts val="1700"/>
              </a:lnSpc>
              <a:spcAft>
                <a:spcPts val="600"/>
              </a:spcAft>
              <a:buClr>
                <a:srgbClr val="2F5066"/>
              </a:buClr>
              <a:buFont typeface="Wingdings" panose="05000000000000000000" pitchFamily="2" charset="2"/>
              <a:buChar char="§"/>
            </a:pPr>
            <a:r>
              <a:rPr lang="pt-BR" sz="1400" b="0" dirty="0">
                <a:solidFill>
                  <a:schemeClr val="tx1">
                    <a:lumMod val="75000"/>
                    <a:lumOff val="25000"/>
                  </a:schemeClr>
                </a:solidFill>
                <a:latin typeface="+mn-lt"/>
              </a:rPr>
              <a:t>Foi escolhida uma reversível de maior potência, que apresenta um </a:t>
            </a:r>
            <a:r>
              <a:rPr lang="pt-BR" sz="1400" dirty="0">
                <a:solidFill>
                  <a:schemeClr val="tx1">
                    <a:lumMod val="75000"/>
                    <a:lumOff val="25000"/>
                  </a:schemeClr>
                </a:solidFill>
                <a:latin typeface="+mn-lt"/>
              </a:rPr>
              <a:t>menor custo por kW</a:t>
            </a:r>
            <a:r>
              <a:rPr lang="pt-BR" sz="1400" b="0" dirty="0">
                <a:solidFill>
                  <a:schemeClr val="tx1">
                    <a:lumMod val="75000"/>
                    <a:lumOff val="25000"/>
                  </a:schemeClr>
                </a:solidFill>
                <a:latin typeface="+mn-lt"/>
              </a:rPr>
              <a:t>.</a:t>
            </a:r>
          </a:p>
          <a:p>
            <a:pPr algn="l">
              <a:lnSpc>
                <a:spcPts val="1700"/>
              </a:lnSpc>
              <a:spcAft>
                <a:spcPts val="600"/>
              </a:spcAft>
            </a:pPr>
            <a:endParaRPr lang="pt-BR" sz="1400" b="0" dirty="0">
              <a:solidFill>
                <a:schemeClr val="tx1">
                  <a:lumMod val="75000"/>
                  <a:lumOff val="25000"/>
                </a:schemeClr>
              </a:solidFill>
              <a:latin typeface="+mn-lt"/>
            </a:endParaRPr>
          </a:p>
        </p:txBody>
      </p:sp>
      <p:sp>
        <p:nvSpPr>
          <p:cNvPr id="11" name="TextBox 10">
            <a:extLst>
              <a:ext uri="{FF2B5EF4-FFF2-40B4-BE49-F238E27FC236}">
                <a16:creationId xmlns:a16="http://schemas.microsoft.com/office/drawing/2014/main" id="{6DB0CD2E-6BB9-40E4-A10C-B73D4317E71C}"/>
              </a:ext>
            </a:extLst>
          </p:cNvPr>
          <p:cNvSpPr txBox="1"/>
          <p:nvPr/>
        </p:nvSpPr>
        <p:spPr>
          <a:xfrm>
            <a:off x="6440895" y="1819972"/>
            <a:ext cx="3690656" cy="302647"/>
          </a:xfrm>
          <a:prstGeom prst="rect">
            <a:avLst/>
          </a:prstGeom>
          <a:noFill/>
          <a:effectLst/>
        </p:spPr>
        <p:txBody>
          <a:bodyPr wrap="square" rtlCol="0">
            <a:spAutoFit/>
          </a:bodyPr>
          <a:lstStyle/>
          <a:p>
            <a:pPr marL="72000" algn="l">
              <a:lnSpc>
                <a:spcPts val="1700"/>
              </a:lnSpc>
              <a:spcAft>
                <a:spcPts val="600"/>
              </a:spcAft>
              <a:buClr>
                <a:srgbClr val="2F5066"/>
              </a:buClr>
            </a:pPr>
            <a:r>
              <a:rPr lang="pt-BR" sz="1400" b="0" dirty="0">
                <a:solidFill>
                  <a:schemeClr val="bg1">
                    <a:lumMod val="50000"/>
                  </a:schemeClr>
                </a:solidFill>
                <a:latin typeface="+mj-lt"/>
              </a:rPr>
              <a:t>Restrição do </a:t>
            </a:r>
            <a:r>
              <a:rPr lang="pt-BR" sz="1400" b="0" dirty="0" err="1">
                <a:solidFill>
                  <a:schemeClr val="bg1">
                    <a:lumMod val="50000"/>
                  </a:schemeClr>
                </a:solidFill>
                <a:latin typeface="+mj-lt"/>
              </a:rPr>
              <a:t>Optgen</a:t>
            </a:r>
            <a:endParaRPr lang="pt-BR" sz="1400" b="0" dirty="0">
              <a:solidFill>
                <a:schemeClr val="bg1">
                  <a:lumMod val="50000"/>
                </a:schemeClr>
              </a:solidFill>
              <a:latin typeface="+mj-lt"/>
            </a:endParaRPr>
          </a:p>
        </p:txBody>
      </p:sp>
      <p:sp>
        <p:nvSpPr>
          <p:cNvPr id="13" name="TextBox 12">
            <a:extLst>
              <a:ext uri="{FF2B5EF4-FFF2-40B4-BE49-F238E27FC236}">
                <a16:creationId xmlns:a16="http://schemas.microsoft.com/office/drawing/2014/main" id="{39FAA8BC-AD36-4CDA-B23C-F131CA68E488}"/>
              </a:ext>
            </a:extLst>
          </p:cNvPr>
          <p:cNvSpPr txBox="1"/>
          <p:nvPr/>
        </p:nvSpPr>
        <p:spPr>
          <a:xfrm>
            <a:off x="6440895" y="3126353"/>
            <a:ext cx="3690656" cy="302647"/>
          </a:xfrm>
          <a:prstGeom prst="rect">
            <a:avLst/>
          </a:prstGeom>
          <a:noFill/>
          <a:effectLst/>
        </p:spPr>
        <p:txBody>
          <a:bodyPr wrap="square" rtlCol="0">
            <a:spAutoFit/>
          </a:bodyPr>
          <a:lstStyle/>
          <a:p>
            <a:pPr marL="72000" algn="l">
              <a:lnSpc>
                <a:spcPts val="1700"/>
              </a:lnSpc>
              <a:spcAft>
                <a:spcPts val="600"/>
              </a:spcAft>
              <a:buClr>
                <a:srgbClr val="2F5066"/>
              </a:buClr>
            </a:pPr>
            <a:r>
              <a:rPr lang="pt-BR" sz="1400" b="0" dirty="0">
                <a:solidFill>
                  <a:srgbClr val="2F5066"/>
                </a:solidFill>
                <a:latin typeface="+mj-lt"/>
              </a:rPr>
              <a:t>Resultado</a:t>
            </a:r>
          </a:p>
        </p:txBody>
      </p:sp>
    </p:spTree>
    <p:extLst>
      <p:ext uri="{BB962C8B-B14F-4D97-AF65-F5344CB8AC3E}">
        <p14:creationId xmlns:p14="http://schemas.microsoft.com/office/powerpoint/2010/main" val="168188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 Metodologia</a:t>
            </a:r>
          </a:p>
          <a:p>
            <a:pPr lvl="1"/>
            <a:r>
              <a:rPr lang="pt-BR" sz="1800" b="1" dirty="0">
                <a:solidFill>
                  <a:schemeClr val="accent4">
                    <a:lumMod val="75000"/>
                  </a:schemeClr>
                </a:solidFill>
              </a:rPr>
              <a:t>3.1. Desenvolvimento de algoritmos</a:t>
            </a:r>
          </a:p>
          <a:p>
            <a:pPr lvl="1"/>
            <a:r>
              <a:rPr lang="pt-BR" sz="1800" b="1" dirty="0">
                <a:solidFill>
                  <a:schemeClr val="accent4">
                    <a:lumMod val="75000"/>
                  </a:schemeClr>
                </a:solidFill>
              </a:rPr>
              <a:t>3.2. Critérios gerais</a:t>
            </a:r>
          </a:p>
          <a:p>
            <a:pPr lvl="1"/>
            <a:r>
              <a:rPr lang="pt-BR" sz="1800" b="1" dirty="0"/>
              <a:t>3.3. Meio ambiente</a:t>
            </a:r>
          </a:p>
          <a:p>
            <a:pPr lvl="1"/>
            <a:r>
              <a:rPr lang="pt-BR" sz="1800" b="1" dirty="0">
                <a:solidFill>
                  <a:schemeClr val="accent4">
                    <a:lumMod val="75000"/>
                  </a:schemeClr>
                </a:solidFill>
              </a:rPr>
              <a:t>3.4. Arranjos de Engenharia</a:t>
            </a:r>
          </a:p>
        </p:txBody>
      </p:sp>
    </p:spTree>
    <p:extLst>
      <p:ext uri="{BB962C8B-B14F-4D97-AF65-F5344CB8AC3E}">
        <p14:creationId xmlns:p14="http://schemas.microsoft.com/office/powerpoint/2010/main" val="3727357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Buscas de locais – fase de </a:t>
            </a:r>
            <a:r>
              <a:rPr lang="pt-BR" i="1" dirty="0" err="1"/>
              <a:t>screening</a:t>
            </a:r>
            <a:r>
              <a:rPr lang="pt-BR" dirty="0"/>
              <a:t> inicial - Não se pretende limitar a busca a critérios de exclusão de áreas de proteção como, em geral, visto na literatura. Sugere-se a classificação dos impactos nas áreas afetadas A</a:t>
            </a:r>
            <a:r>
              <a:rPr lang="pt-BR" baseline="-25000" dirty="0"/>
              <a:t>i</a:t>
            </a:r>
            <a:r>
              <a:rPr lang="pt-BR" dirty="0"/>
              <a:t> (por exemplo, alto, médio e baixo) e a ponderação de diferentes coeficientes K</a:t>
            </a:r>
            <a:r>
              <a:rPr lang="pt-BR" baseline="-25000" dirty="0"/>
              <a:t>i</a:t>
            </a:r>
            <a:r>
              <a:rPr lang="pt-BR" dirty="0"/>
              <a:t> que representem um percentual do custo direto de obras civis, equipamentos e infraestrutura. </a:t>
            </a:r>
          </a:p>
          <a:p>
            <a:r>
              <a:rPr lang="pt-BR" dirty="0"/>
              <a:t>Avaliação Ambiental Integrada – metodologia já bem conhecida proposta pelo Manual de Inventário de Usinas Hidrelétricas e que já está inserida na plataforma do HERA. O modelo permite compor indicadores de sensibilidade socioambiental e de impactos, e sua espacialização para que se possa proceder a uma seleção das melhores alternativas de localização das usinas. </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49</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Meio ambiente </a:t>
            </a:r>
            <a:endParaRPr lang="pt-BR" dirty="0"/>
          </a:p>
        </p:txBody>
      </p:sp>
    </p:spTree>
    <p:extLst>
      <p:ext uri="{BB962C8B-B14F-4D97-AF65-F5344CB8AC3E}">
        <p14:creationId xmlns:p14="http://schemas.microsoft.com/office/powerpoint/2010/main" val="105958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1. Introdução</a:t>
            </a:r>
          </a:p>
          <a:p>
            <a:pPr marL="63500" indent="0">
              <a:buNone/>
            </a:pPr>
            <a:r>
              <a:rPr lang="pt-BR" dirty="0">
                <a:solidFill>
                  <a:schemeClr val="accent4">
                    <a:lumMod val="75000"/>
                  </a:schemeClr>
                </a:solidFill>
              </a:rPr>
              <a:t>2. Pesquisa bibliográfica e documental</a:t>
            </a:r>
          </a:p>
          <a:p>
            <a:pPr marL="63500" indent="0">
              <a:buNone/>
            </a:pPr>
            <a:r>
              <a:rPr lang="pt-BR" dirty="0">
                <a:solidFill>
                  <a:schemeClr val="accent4">
                    <a:lumMod val="75000"/>
                  </a:schemeClr>
                </a:solidFill>
              </a:rPr>
              <a:t>3. Metodologia</a:t>
            </a:r>
          </a:p>
          <a:p>
            <a:pPr marL="63500" indent="0">
              <a:buNone/>
            </a:pPr>
            <a:r>
              <a:rPr lang="pt-BR" dirty="0">
                <a:solidFill>
                  <a:schemeClr val="accent4">
                    <a:lumMod val="75000"/>
                  </a:schemeClr>
                </a:solidFill>
              </a:rPr>
              <a:t>4. Modelo computacional</a:t>
            </a:r>
          </a:p>
          <a:p>
            <a:pPr marL="63500" indent="0">
              <a:buNone/>
            </a:pPr>
            <a:r>
              <a:rPr lang="pt-BR" dirty="0">
                <a:solidFill>
                  <a:schemeClr val="accent4">
                    <a:lumMod val="75000"/>
                  </a:schemeClr>
                </a:solidFill>
              </a:rPr>
              <a:t>5. Estudos de caso</a:t>
            </a:r>
          </a:p>
          <a:p>
            <a:pPr marL="63500" indent="0">
              <a:buNone/>
            </a:pPr>
            <a:r>
              <a:rPr lang="pt-BR" dirty="0">
                <a:solidFill>
                  <a:schemeClr val="accent4">
                    <a:lumMod val="75000"/>
                  </a:schemeClr>
                </a:solidFill>
              </a:rPr>
              <a:t>6. Contribuições externas e próximos passos</a:t>
            </a:r>
          </a:p>
        </p:txBody>
      </p:sp>
    </p:spTree>
    <p:extLst>
      <p:ext uri="{BB962C8B-B14F-4D97-AF65-F5344CB8AC3E}">
        <p14:creationId xmlns:p14="http://schemas.microsoft.com/office/powerpoint/2010/main" val="3702973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1068388"/>
            <a:ext cx="6934200" cy="4799012"/>
          </a:xfrm>
        </p:spPr>
        <p:txBody>
          <a:bodyPr/>
          <a:lstStyle/>
          <a:p>
            <a:pPr marL="0" indent="0">
              <a:buNone/>
            </a:pPr>
            <a:r>
              <a:rPr lang="pt-BR" sz="2000" dirty="0"/>
              <a:t>Seleção das áreas mais relevantes ou únicas para conservação. </a:t>
            </a:r>
          </a:p>
          <a:p>
            <a:pPr marL="0" indent="0">
              <a:buNone/>
            </a:pPr>
            <a:r>
              <a:rPr lang="pt-BR" sz="2000" dirty="0"/>
              <a:t>Na definição final dos </a:t>
            </a:r>
            <a:r>
              <a:rPr lang="pt-BR" sz="2000" i="1" dirty="0" err="1"/>
              <a:t>Blueprint</a:t>
            </a:r>
            <a:r>
              <a:rPr lang="pt-BR" sz="2000" dirty="0"/>
              <a:t> de conservação é dada uma ênfase especial à conservação das Áreas Ativas dos Rios - ARA. </a:t>
            </a:r>
          </a:p>
          <a:p>
            <a:pPr marL="0" indent="0">
              <a:buNone/>
            </a:pPr>
            <a:r>
              <a:rPr lang="pt-BR" sz="2000" dirty="0"/>
              <a:t>Alguns procedimentos  são combinados para formar os mapas das zonas ribeirinhas e das zonas alagáveis, atribuindo-lhes um código único a fim de identificar cada componente do ARA: zonas ribeirinhas e alagáveis nas cabeceiras, rios pequenos, rios grandes(curso principal e afluentes de porte). </a:t>
            </a:r>
          </a:p>
          <a:p>
            <a:pPr marL="0" indent="0">
              <a:buNone/>
            </a:pPr>
            <a:r>
              <a:rPr lang="pt-BR" sz="2000" dirty="0"/>
              <a:t>Esses procedimentos já foram efetivados no SIG e vão ser incorporados ao HERA - Mapa das zonas de contribuição de material da Área Ativa do Rio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50</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Meio ambiente – </a:t>
            </a:r>
            <a:r>
              <a:rPr lang="pt-BR" sz="2600" b="1" i="1" dirty="0" err="1">
                <a:solidFill>
                  <a:srgbClr val="2F5066"/>
                </a:solidFill>
                <a:latin typeface="+mj-lt"/>
                <a:ea typeface="+mj-ea"/>
                <a:cs typeface="+mj-cs"/>
              </a:rPr>
              <a:t>Blueprint</a:t>
            </a:r>
            <a:r>
              <a:rPr lang="pt-BR" sz="2600" b="1" i="1" dirty="0">
                <a:solidFill>
                  <a:srgbClr val="2F5066"/>
                </a:solidFill>
                <a:latin typeface="+mj-lt"/>
                <a:ea typeface="+mj-ea"/>
                <a:cs typeface="+mj-cs"/>
              </a:rPr>
              <a:t> </a:t>
            </a:r>
            <a:endParaRPr lang="pt-BR" i="1" dirty="0"/>
          </a:p>
        </p:txBody>
      </p:sp>
      <p:pic>
        <p:nvPicPr>
          <p:cNvPr id="5" name="Imagem 4">
            <a:extLst>
              <a:ext uri="{FF2B5EF4-FFF2-40B4-BE49-F238E27FC236}">
                <a16:creationId xmlns:a16="http://schemas.microsoft.com/office/drawing/2014/main" id="{48172DF4-4CAB-4F96-B5C6-B16E9517B91D}"/>
              </a:ext>
            </a:extLst>
          </p:cNvPr>
          <p:cNvPicPr>
            <a:picLocks noChangeAspect="1"/>
          </p:cNvPicPr>
          <p:nvPr/>
        </p:nvPicPr>
        <p:blipFill>
          <a:blip r:embed="rId2"/>
          <a:stretch>
            <a:fillRect/>
          </a:stretch>
        </p:blipFill>
        <p:spPr>
          <a:xfrm>
            <a:off x="8144318" y="685800"/>
            <a:ext cx="3875884" cy="4648200"/>
          </a:xfrm>
          <a:prstGeom prst="rect">
            <a:avLst/>
          </a:prstGeom>
        </p:spPr>
      </p:pic>
    </p:spTree>
    <p:extLst>
      <p:ext uri="{BB962C8B-B14F-4D97-AF65-F5344CB8AC3E}">
        <p14:creationId xmlns:p14="http://schemas.microsoft.com/office/powerpoint/2010/main" val="4005001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a:xfrm>
            <a:off x="381000" y="1068388"/>
            <a:ext cx="10972800" cy="4951412"/>
          </a:xfrm>
        </p:spPr>
        <p:txBody>
          <a:bodyPr/>
          <a:lstStyle/>
          <a:p>
            <a:pPr marL="0" indent="0">
              <a:buNone/>
            </a:pPr>
            <a:r>
              <a:rPr lang="pt-BR" sz="2000" dirty="0"/>
              <a:t>As métricas de conservação são estabelecidas numa última abordagem considerando o estado de conservação da bacia hidrográfica. Nessa etapa, os mapas de vegetação, agricultura, mineração, infraestrutura etc., podem ser interpretados em relação às áreas ativas dos rios: </a:t>
            </a:r>
          </a:p>
          <a:p>
            <a:r>
              <a:rPr lang="pt-BR" sz="1800" dirty="0"/>
              <a:t>Identificando áreas que atualmente apresentam melhor integridade ecológica dentro de uma rede de sistemas ecológicos conectados</a:t>
            </a:r>
          </a:p>
          <a:p>
            <a:r>
              <a:rPr lang="pt-BR" sz="1800" dirty="0"/>
              <a:t>Avaliando o desenvolvimento de infraestrutura (ou de outro setor), de modo que os processos ecológicos sejam mantidos</a:t>
            </a:r>
          </a:p>
          <a:p>
            <a:r>
              <a:rPr lang="pt-BR" sz="1800" dirty="0"/>
              <a:t>E identificando áreas com mais a risco de desmatamento, expansão agrícola, etc., de  modo a evitar ou minimizar impactos.</a:t>
            </a:r>
          </a:p>
          <a:p>
            <a:pPr marL="0" indent="0">
              <a:buNone/>
            </a:pPr>
            <a:r>
              <a:rPr lang="pt-BR" sz="2000" dirty="0"/>
              <a:t>Essa fase está sendo iniciada para posterior uso na plataforma do HERA para avaliação das usinas reversíveis. </a:t>
            </a:r>
          </a:p>
          <a:p>
            <a:pPr marL="0" indent="0">
              <a:buNone/>
            </a:pPr>
            <a:endParaRPr lang="pt-BR" sz="2000"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51</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Meio ambiente – </a:t>
            </a:r>
            <a:r>
              <a:rPr lang="pt-BR" sz="2600" b="1" i="1" dirty="0" err="1">
                <a:solidFill>
                  <a:srgbClr val="2F5066"/>
                </a:solidFill>
                <a:latin typeface="+mj-lt"/>
                <a:ea typeface="+mj-ea"/>
                <a:cs typeface="+mj-cs"/>
              </a:rPr>
              <a:t>Blueprint</a:t>
            </a:r>
            <a:r>
              <a:rPr lang="pt-BR" sz="2600" b="1" i="1" dirty="0">
                <a:solidFill>
                  <a:srgbClr val="2F5066"/>
                </a:solidFill>
                <a:latin typeface="+mj-lt"/>
                <a:ea typeface="+mj-ea"/>
                <a:cs typeface="+mj-cs"/>
              </a:rPr>
              <a:t> </a:t>
            </a:r>
            <a:endParaRPr lang="pt-BR" i="1" dirty="0"/>
          </a:p>
        </p:txBody>
      </p:sp>
    </p:spTree>
    <p:extLst>
      <p:ext uri="{BB962C8B-B14F-4D97-AF65-F5344CB8AC3E}">
        <p14:creationId xmlns:p14="http://schemas.microsoft.com/office/powerpoint/2010/main" val="3081198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t>3. Metodologia</a:t>
            </a:r>
          </a:p>
          <a:p>
            <a:pPr lvl="1"/>
            <a:r>
              <a:rPr lang="pt-BR" sz="1800" b="1" dirty="0">
                <a:solidFill>
                  <a:schemeClr val="accent4">
                    <a:lumMod val="75000"/>
                  </a:schemeClr>
                </a:solidFill>
              </a:rPr>
              <a:t>3.1. Desenvolvimento de algoritmos</a:t>
            </a:r>
          </a:p>
          <a:p>
            <a:pPr lvl="1"/>
            <a:r>
              <a:rPr lang="pt-BR" sz="1800" b="1" dirty="0">
                <a:solidFill>
                  <a:schemeClr val="accent4">
                    <a:lumMod val="75000"/>
                  </a:schemeClr>
                </a:solidFill>
              </a:rPr>
              <a:t>3.2. Critérios gerais</a:t>
            </a:r>
          </a:p>
          <a:p>
            <a:pPr lvl="1"/>
            <a:r>
              <a:rPr lang="pt-BR" sz="1800" b="1" dirty="0">
                <a:solidFill>
                  <a:schemeClr val="accent4">
                    <a:lumMod val="75000"/>
                  </a:schemeClr>
                </a:solidFill>
              </a:rPr>
              <a:t>3.3. Meio ambiente</a:t>
            </a:r>
          </a:p>
          <a:p>
            <a:pPr lvl="1"/>
            <a:r>
              <a:rPr lang="pt-BR" sz="1800" b="1" dirty="0"/>
              <a:t>3.4. Arranjos de Engenharia</a:t>
            </a:r>
          </a:p>
        </p:txBody>
      </p:sp>
    </p:spTree>
    <p:extLst>
      <p:ext uri="{BB962C8B-B14F-4D97-AF65-F5344CB8AC3E}">
        <p14:creationId xmlns:p14="http://schemas.microsoft.com/office/powerpoint/2010/main" val="848535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27">
            <a:extLst>
              <a:ext uri="{FF2B5EF4-FFF2-40B4-BE49-F238E27FC236}">
                <a16:creationId xmlns:a16="http://schemas.microsoft.com/office/drawing/2014/main" id="{00000000-0008-0000-0300-00001C000000}"/>
              </a:ext>
            </a:extLst>
          </p:cNvPr>
          <p:cNvPicPr>
            <a:picLocks noChangeAspect="1"/>
          </p:cNvPicPr>
          <p:nvPr/>
        </p:nvPicPr>
        <p:blipFill rotWithShape="1">
          <a:blip r:embed="rId2"/>
          <a:srcRect l="54765" t="35235" r="16242" b="37101"/>
          <a:stretch/>
        </p:blipFill>
        <p:spPr>
          <a:xfrm>
            <a:off x="6553200" y="3048000"/>
            <a:ext cx="4252936" cy="2114820"/>
          </a:xfrm>
          <a:prstGeom prst="rect">
            <a:avLst/>
          </a:prstGeom>
        </p:spPr>
      </p:pic>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Tipos de estruturas e equipamentos</a:t>
            </a:r>
          </a:p>
          <a:p>
            <a:pPr lvl="1"/>
            <a:r>
              <a:rPr lang="pt-BR" dirty="0"/>
              <a:t>Arranjo piloto: barragem principal de concreto, diques de terra para fechamento das selas no contorno do(s) reservatório(s), além de um circuito de geração em túnel, com casa de força subterrânea com turbinas Francis reversíveis e túnel de fuga. </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53</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Arranjos de engenharia</a:t>
            </a:r>
            <a:endParaRPr lang="pt-BR" dirty="0"/>
          </a:p>
        </p:txBody>
      </p:sp>
      <p:pic>
        <p:nvPicPr>
          <p:cNvPr id="5" name="Imagem 5">
            <a:extLst>
              <a:ext uri="{FF2B5EF4-FFF2-40B4-BE49-F238E27FC236}">
                <a16:creationId xmlns:a16="http://schemas.microsoft.com/office/drawing/2014/main" id="{00000000-0008-0000-0300-000006000000}"/>
              </a:ext>
            </a:extLst>
          </p:cNvPr>
          <p:cNvPicPr>
            <a:picLocks noChangeAspect="1"/>
          </p:cNvPicPr>
          <p:nvPr/>
        </p:nvPicPr>
        <p:blipFill rotWithShape="1">
          <a:blip r:embed="rId3"/>
          <a:srcRect l="40928" t="53306" r="18877" b="16787"/>
          <a:stretch/>
        </p:blipFill>
        <p:spPr>
          <a:xfrm>
            <a:off x="1206795" y="3934048"/>
            <a:ext cx="5404484" cy="2112424"/>
          </a:xfrm>
          <a:prstGeom prst="rect">
            <a:avLst/>
          </a:prstGeom>
        </p:spPr>
      </p:pic>
    </p:spTree>
    <p:extLst>
      <p:ext uri="{BB962C8B-B14F-4D97-AF65-F5344CB8AC3E}">
        <p14:creationId xmlns:p14="http://schemas.microsoft.com/office/powerpoint/2010/main" val="151169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Critérios de projeto e planilhas de dimensionamento, volumes e custos</a:t>
            </a:r>
          </a:p>
          <a:p>
            <a:pPr lvl="1"/>
            <a:r>
              <a:rPr lang="pt-BR" dirty="0"/>
              <a:t>Preparação de planilhas</a:t>
            </a:r>
          </a:p>
          <a:p>
            <a:pPr lvl="1"/>
            <a:r>
              <a:rPr lang="pt-BR" dirty="0"/>
              <a:t>Criação de novas variáveis para o HERA</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54</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Arranjos de engenharia</a:t>
            </a:r>
            <a:endParaRPr lang="pt-BR" dirty="0"/>
          </a:p>
        </p:txBody>
      </p:sp>
      <p:pic>
        <p:nvPicPr>
          <p:cNvPr id="7" name="Picture 6">
            <a:extLst>
              <a:ext uri="{FF2B5EF4-FFF2-40B4-BE49-F238E27FC236}">
                <a16:creationId xmlns:a16="http://schemas.microsoft.com/office/drawing/2014/main" id="{BA493163-C9B7-45D2-8B2E-A19E95080897}"/>
              </a:ext>
            </a:extLst>
          </p:cNvPr>
          <p:cNvPicPr>
            <a:picLocks noChangeAspect="1"/>
          </p:cNvPicPr>
          <p:nvPr/>
        </p:nvPicPr>
        <p:blipFill rotWithShape="1">
          <a:blip r:embed="rId2"/>
          <a:srcRect l="12584" t="18874" r="74600" b="68204"/>
          <a:stretch/>
        </p:blipFill>
        <p:spPr>
          <a:xfrm>
            <a:off x="1287512" y="3318091"/>
            <a:ext cx="3258127" cy="1847910"/>
          </a:xfrm>
          <a:prstGeom prst="rect">
            <a:avLst/>
          </a:prstGeom>
        </p:spPr>
      </p:pic>
      <p:pic>
        <p:nvPicPr>
          <p:cNvPr id="10" name="Picture 9">
            <a:extLst>
              <a:ext uri="{FF2B5EF4-FFF2-40B4-BE49-F238E27FC236}">
                <a16:creationId xmlns:a16="http://schemas.microsoft.com/office/drawing/2014/main" id="{A1EFF18B-E895-4D88-A49B-FAAF6365B659}"/>
              </a:ext>
            </a:extLst>
          </p:cNvPr>
          <p:cNvPicPr>
            <a:picLocks noChangeAspect="1"/>
          </p:cNvPicPr>
          <p:nvPr/>
        </p:nvPicPr>
        <p:blipFill rotWithShape="1">
          <a:blip r:embed="rId3"/>
          <a:srcRect l="47694" t="49450" r="24345" b="29838"/>
          <a:stretch/>
        </p:blipFill>
        <p:spPr>
          <a:xfrm>
            <a:off x="6503450" y="1696005"/>
            <a:ext cx="4607510" cy="1919796"/>
          </a:xfrm>
          <a:prstGeom prst="rect">
            <a:avLst/>
          </a:prstGeom>
        </p:spPr>
      </p:pic>
      <p:pic>
        <p:nvPicPr>
          <p:cNvPr id="12" name="Picture 11">
            <a:extLst>
              <a:ext uri="{FF2B5EF4-FFF2-40B4-BE49-F238E27FC236}">
                <a16:creationId xmlns:a16="http://schemas.microsoft.com/office/drawing/2014/main" id="{ECAA0365-7394-439C-AC70-4C70934D88A5}"/>
              </a:ext>
            </a:extLst>
          </p:cNvPr>
          <p:cNvPicPr>
            <a:picLocks noChangeAspect="1"/>
          </p:cNvPicPr>
          <p:nvPr/>
        </p:nvPicPr>
        <p:blipFill rotWithShape="1">
          <a:blip r:embed="rId4"/>
          <a:srcRect l="43107" t="41295" r="22961" b="31391"/>
          <a:stretch/>
        </p:blipFill>
        <p:spPr>
          <a:xfrm>
            <a:off x="6019800" y="3730895"/>
            <a:ext cx="5574810" cy="2524217"/>
          </a:xfrm>
          <a:prstGeom prst="rect">
            <a:avLst/>
          </a:prstGeom>
        </p:spPr>
      </p:pic>
      <p:cxnSp>
        <p:nvCxnSpPr>
          <p:cNvPr id="14" name="Straight Arrow Connector 13">
            <a:extLst>
              <a:ext uri="{FF2B5EF4-FFF2-40B4-BE49-F238E27FC236}">
                <a16:creationId xmlns:a16="http://schemas.microsoft.com/office/drawing/2014/main" id="{EA4B61BA-D36B-44D2-BF38-43DEAC6D5417}"/>
              </a:ext>
            </a:extLst>
          </p:cNvPr>
          <p:cNvCxnSpPr/>
          <p:nvPr/>
        </p:nvCxnSpPr>
        <p:spPr bwMode="auto">
          <a:xfrm flipV="1">
            <a:off x="4343400" y="2655903"/>
            <a:ext cx="1905000" cy="1154097"/>
          </a:xfrm>
          <a:prstGeom prst="straightConnector1">
            <a:avLst/>
          </a:prstGeom>
          <a:solidFill>
            <a:schemeClr val="bg1"/>
          </a:solidFill>
          <a:ln w="9525" cap="flat" cmpd="sng" algn="ctr">
            <a:solidFill>
              <a:schemeClr val="tx1">
                <a:lumMod val="75000"/>
                <a:lumOff val="2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BE7F0597-77FB-4430-8014-40765E8E528E}"/>
              </a:ext>
            </a:extLst>
          </p:cNvPr>
          <p:cNvCxnSpPr>
            <a:cxnSpLocks/>
          </p:cNvCxnSpPr>
          <p:nvPr/>
        </p:nvCxnSpPr>
        <p:spPr bwMode="auto">
          <a:xfrm>
            <a:off x="4652583" y="4242046"/>
            <a:ext cx="1595817" cy="0"/>
          </a:xfrm>
          <a:prstGeom prst="straightConnector1">
            <a:avLst/>
          </a:prstGeom>
          <a:solidFill>
            <a:schemeClr val="bg1"/>
          </a:solidFill>
          <a:ln w="9525" cap="flat" cmpd="sng" algn="ctr">
            <a:solidFill>
              <a:schemeClr val="tx1">
                <a:lumMod val="75000"/>
                <a:lumOff val="25000"/>
              </a:schemeClr>
            </a:solidFill>
            <a:prstDash val="solid"/>
            <a:round/>
            <a:headEnd type="none" w="med" len="med"/>
            <a:tailEnd type="triangle"/>
          </a:ln>
          <a:effectLst/>
        </p:spPr>
      </p:cxnSp>
    </p:spTree>
    <p:extLst>
      <p:ext uri="{BB962C8B-B14F-4D97-AF65-F5344CB8AC3E}">
        <p14:creationId xmlns:p14="http://schemas.microsoft.com/office/powerpoint/2010/main" val="13552538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solidFill>
                  <a:schemeClr val="accent4">
                    <a:lumMod val="75000"/>
                  </a:schemeClr>
                </a:solidFill>
              </a:rPr>
              <a:t>1. Introdução</a:t>
            </a:r>
          </a:p>
          <a:p>
            <a:pPr marL="63500" indent="0">
              <a:buNone/>
            </a:pPr>
            <a:r>
              <a:rPr lang="pt-BR" dirty="0">
                <a:solidFill>
                  <a:schemeClr val="accent4">
                    <a:lumMod val="75000"/>
                  </a:schemeClr>
                </a:solidFill>
              </a:rPr>
              <a:t>2. Pesquisa bibliográfica e documental</a:t>
            </a:r>
          </a:p>
          <a:p>
            <a:pPr marL="63500" indent="0">
              <a:buNone/>
            </a:pPr>
            <a:r>
              <a:rPr lang="pt-BR" dirty="0">
                <a:solidFill>
                  <a:schemeClr val="accent4">
                    <a:lumMod val="75000"/>
                  </a:schemeClr>
                </a:solidFill>
              </a:rPr>
              <a:t>3. Metodologia</a:t>
            </a:r>
          </a:p>
          <a:p>
            <a:pPr marL="63500" indent="0">
              <a:buNone/>
            </a:pPr>
            <a:r>
              <a:rPr lang="pt-BR" dirty="0"/>
              <a:t>4. Modelo computacional</a:t>
            </a:r>
          </a:p>
          <a:p>
            <a:pPr marL="63500" indent="0">
              <a:buNone/>
            </a:pPr>
            <a:r>
              <a:rPr lang="pt-BR" dirty="0">
                <a:solidFill>
                  <a:schemeClr val="accent4">
                    <a:lumMod val="75000"/>
                  </a:schemeClr>
                </a:solidFill>
              </a:rPr>
              <a:t>5. Estudos de caso</a:t>
            </a:r>
          </a:p>
          <a:p>
            <a:pPr marL="63500" indent="0">
              <a:buNone/>
            </a:pPr>
            <a:r>
              <a:rPr lang="pt-BR" dirty="0">
                <a:solidFill>
                  <a:schemeClr val="accent4">
                    <a:lumMod val="75000"/>
                  </a:schemeClr>
                </a:solidFill>
              </a:rPr>
              <a:t>6. Contribuições externas e próximos passos</a:t>
            </a:r>
          </a:p>
        </p:txBody>
      </p:sp>
    </p:spTree>
    <p:extLst>
      <p:ext uri="{BB962C8B-B14F-4D97-AF65-F5344CB8AC3E}">
        <p14:creationId xmlns:p14="http://schemas.microsoft.com/office/powerpoint/2010/main" val="3032516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Ferramentas implementadas como plugins do sistema Hera</a:t>
            </a:r>
          </a:p>
          <a:p>
            <a:r>
              <a:rPr lang="pt-BR" dirty="0"/>
              <a:t>Possibilidade de se estudar inventários integrando usinas convencionais e reversíveis</a:t>
            </a:r>
          </a:p>
          <a:p>
            <a:r>
              <a:rPr lang="pt-BR" dirty="0"/>
              <a:t>Três ferramentas implementadas nesta fase:</a:t>
            </a:r>
          </a:p>
          <a:p>
            <a:pPr lvl="1"/>
            <a:r>
              <a:rPr lang="pt-BR" dirty="0"/>
              <a:t>Criação e adaptação de corpor d’água existentes</a:t>
            </a:r>
          </a:p>
          <a:p>
            <a:pPr lvl="1"/>
            <a:r>
              <a:rPr lang="pt-BR" dirty="0"/>
              <a:t>Busca de locais para reversíveis com reservatório inferior existente</a:t>
            </a:r>
          </a:p>
          <a:p>
            <a:pPr lvl="1"/>
            <a:r>
              <a:rPr lang="pt-BR" dirty="0"/>
              <a:t>Busca de locais para reversíveis de ciclo fechado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56</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Implementação de software para estudo de reversíveis</a:t>
            </a:r>
            <a:endParaRPr lang="pt-BR" dirty="0">
              <a:solidFill>
                <a:srgbClr val="FF0000"/>
              </a:solidFill>
            </a:endParaRPr>
          </a:p>
        </p:txBody>
      </p:sp>
    </p:spTree>
    <p:extLst>
      <p:ext uri="{BB962C8B-B14F-4D97-AF65-F5344CB8AC3E}">
        <p14:creationId xmlns:p14="http://schemas.microsoft.com/office/powerpoint/2010/main" val="1405185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DE2E-27B8-42BB-B99B-48966669F32E}"/>
              </a:ext>
            </a:extLst>
          </p:cNvPr>
          <p:cNvSpPr>
            <a:spLocks noGrp="1"/>
          </p:cNvSpPr>
          <p:nvPr>
            <p:ph type="title"/>
          </p:nvPr>
        </p:nvSpPr>
        <p:spPr/>
        <p:txBody>
          <a:bodyPr/>
          <a:lstStyle/>
          <a:p>
            <a:r>
              <a:rPr lang="pt-BR" dirty="0"/>
              <a:t>Screening para reversíveis com reservatório inferior existente</a:t>
            </a:r>
          </a:p>
        </p:txBody>
      </p:sp>
      <p:sp>
        <p:nvSpPr>
          <p:cNvPr id="3" name="Content Placeholder 2">
            <a:extLst>
              <a:ext uri="{FF2B5EF4-FFF2-40B4-BE49-F238E27FC236}">
                <a16:creationId xmlns:a16="http://schemas.microsoft.com/office/drawing/2014/main" id="{FD6434E4-DFAB-4240-9DC2-1FB3AE20CC5C}"/>
              </a:ext>
            </a:extLst>
          </p:cNvPr>
          <p:cNvSpPr>
            <a:spLocks noGrp="1"/>
          </p:cNvSpPr>
          <p:nvPr>
            <p:ph idx="1"/>
          </p:nvPr>
        </p:nvSpPr>
        <p:spPr>
          <a:xfrm>
            <a:off x="381000" y="1068388"/>
            <a:ext cx="11353800" cy="2132012"/>
          </a:xfrm>
        </p:spPr>
        <p:txBody>
          <a:bodyPr/>
          <a:lstStyle/>
          <a:p>
            <a:r>
              <a:rPr lang="pt-BR" dirty="0"/>
              <a:t>Integração com reservatórios de usinas convencionais</a:t>
            </a:r>
          </a:p>
          <a:p>
            <a:r>
              <a:rPr lang="pt-BR" dirty="0"/>
              <a:t>Ferramenta para criação e adaptação de lagos (ex. lago </a:t>
            </a:r>
            <a:r>
              <a:rPr lang="pt-BR" dirty="0" err="1"/>
              <a:t>Coatepeque</a:t>
            </a:r>
            <a:r>
              <a:rPr lang="pt-BR" dirty="0"/>
              <a:t>, El Salvador)</a:t>
            </a:r>
          </a:p>
          <a:p>
            <a:r>
              <a:rPr lang="pt-BR" dirty="0"/>
              <a:t>Resultado: pontos candidatos classificados de acordo com a estimativa de custo</a:t>
            </a:r>
          </a:p>
        </p:txBody>
      </p:sp>
      <p:sp>
        <p:nvSpPr>
          <p:cNvPr id="4" name="Slide Number Placeholder 3">
            <a:extLst>
              <a:ext uri="{FF2B5EF4-FFF2-40B4-BE49-F238E27FC236}">
                <a16:creationId xmlns:a16="http://schemas.microsoft.com/office/drawing/2014/main" id="{914A3125-7164-4FCA-95BA-29C8465DFB80}"/>
              </a:ext>
            </a:extLst>
          </p:cNvPr>
          <p:cNvSpPr>
            <a:spLocks noGrp="1"/>
          </p:cNvSpPr>
          <p:nvPr>
            <p:ph type="sldNum" sz="quarter" idx="10"/>
          </p:nvPr>
        </p:nvSpPr>
        <p:spPr/>
        <p:txBody>
          <a:bodyPr/>
          <a:lstStyle/>
          <a:p>
            <a:pPr>
              <a:defRPr/>
            </a:pPr>
            <a:fld id="{66444DCD-DD8C-49E0-BC11-9AAD323B4E7F}" type="slidenum">
              <a:rPr lang="pt-BR" noProof="0" smtClean="0"/>
              <a:pPr>
                <a:defRPr/>
              </a:pPr>
              <a:t>57</a:t>
            </a:fld>
            <a:endParaRPr lang="pt-BR" noProof="0"/>
          </a:p>
        </p:txBody>
      </p:sp>
      <p:pic>
        <p:nvPicPr>
          <p:cNvPr id="5" name="Picture 4">
            <a:extLst>
              <a:ext uri="{FF2B5EF4-FFF2-40B4-BE49-F238E27FC236}">
                <a16:creationId xmlns:a16="http://schemas.microsoft.com/office/drawing/2014/main" id="{910BEDEE-209C-4870-AFA3-9F76A58518C3}"/>
              </a:ext>
            </a:extLst>
          </p:cNvPr>
          <p:cNvPicPr>
            <a:picLocks noChangeAspect="1"/>
          </p:cNvPicPr>
          <p:nvPr/>
        </p:nvPicPr>
        <p:blipFill>
          <a:blip r:embed="rId2"/>
          <a:stretch>
            <a:fillRect/>
          </a:stretch>
        </p:blipFill>
        <p:spPr>
          <a:xfrm>
            <a:off x="3124200" y="3048000"/>
            <a:ext cx="5024639" cy="3138838"/>
          </a:xfrm>
          <a:prstGeom prst="rect">
            <a:avLst/>
          </a:prstGeom>
        </p:spPr>
      </p:pic>
    </p:spTree>
    <p:extLst>
      <p:ext uri="{BB962C8B-B14F-4D97-AF65-F5344CB8AC3E}">
        <p14:creationId xmlns:p14="http://schemas.microsoft.com/office/powerpoint/2010/main" val="33171392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B967-6A3A-4D39-A15F-902E0B1C536E}"/>
              </a:ext>
            </a:extLst>
          </p:cNvPr>
          <p:cNvSpPr>
            <a:spLocks noGrp="1"/>
          </p:cNvSpPr>
          <p:nvPr>
            <p:ph type="title"/>
          </p:nvPr>
        </p:nvSpPr>
        <p:spPr/>
        <p:txBody>
          <a:bodyPr/>
          <a:lstStyle/>
          <a:p>
            <a:r>
              <a:rPr lang="pt-BR" dirty="0"/>
              <a:t>Screening para reversíveis de ciclo fechado</a:t>
            </a:r>
          </a:p>
        </p:txBody>
      </p:sp>
      <p:sp>
        <p:nvSpPr>
          <p:cNvPr id="3" name="Content Placeholder 2">
            <a:extLst>
              <a:ext uri="{FF2B5EF4-FFF2-40B4-BE49-F238E27FC236}">
                <a16:creationId xmlns:a16="http://schemas.microsoft.com/office/drawing/2014/main" id="{47141D8D-A64C-4724-BEEE-B7FDCBDF3B46}"/>
              </a:ext>
            </a:extLst>
          </p:cNvPr>
          <p:cNvSpPr>
            <a:spLocks noGrp="1"/>
          </p:cNvSpPr>
          <p:nvPr>
            <p:ph idx="1"/>
          </p:nvPr>
        </p:nvSpPr>
        <p:spPr>
          <a:xfrm>
            <a:off x="381000" y="1068388"/>
            <a:ext cx="11353800" cy="1751012"/>
          </a:xfrm>
        </p:spPr>
        <p:txBody>
          <a:bodyPr/>
          <a:lstStyle/>
          <a:p>
            <a:r>
              <a:rPr lang="pt-BR" dirty="0"/>
              <a:t>Resultado na forma de segmentos (pares de pontos) classificados de acordo com estimativa de custo</a:t>
            </a:r>
          </a:p>
          <a:p>
            <a:r>
              <a:rPr lang="pt-BR" dirty="0"/>
              <a:t>“Clustering” e filtro de resultados para reduzir a quantidade de locais</a:t>
            </a:r>
          </a:p>
        </p:txBody>
      </p:sp>
      <p:sp>
        <p:nvSpPr>
          <p:cNvPr id="4" name="Slide Number Placeholder 3">
            <a:extLst>
              <a:ext uri="{FF2B5EF4-FFF2-40B4-BE49-F238E27FC236}">
                <a16:creationId xmlns:a16="http://schemas.microsoft.com/office/drawing/2014/main" id="{F84C7970-1D3A-498A-81CC-00722A31C99C}"/>
              </a:ext>
            </a:extLst>
          </p:cNvPr>
          <p:cNvSpPr>
            <a:spLocks noGrp="1"/>
          </p:cNvSpPr>
          <p:nvPr>
            <p:ph type="sldNum" sz="quarter" idx="10"/>
          </p:nvPr>
        </p:nvSpPr>
        <p:spPr/>
        <p:txBody>
          <a:bodyPr/>
          <a:lstStyle/>
          <a:p>
            <a:pPr>
              <a:defRPr/>
            </a:pPr>
            <a:fld id="{66444DCD-DD8C-49E0-BC11-9AAD323B4E7F}" type="slidenum">
              <a:rPr lang="pt-BR" noProof="0" smtClean="0"/>
              <a:pPr>
                <a:defRPr/>
              </a:pPr>
              <a:t>58</a:t>
            </a:fld>
            <a:endParaRPr lang="pt-BR" noProof="0"/>
          </a:p>
        </p:txBody>
      </p:sp>
      <p:pic>
        <p:nvPicPr>
          <p:cNvPr id="6" name="Picture 5">
            <a:extLst>
              <a:ext uri="{FF2B5EF4-FFF2-40B4-BE49-F238E27FC236}">
                <a16:creationId xmlns:a16="http://schemas.microsoft.com/office/drawing/2014/main" id="{3F2F3F7A-8867-4916-BBC0-88CAF982B64B}"/>
              </a:ext>
            </a:extLst>
          </p:cNvPr>
          <p:cNvPicPr>
            <a:picLocks noChangeAspect="1"/>
          </p:cNvPicPr>
          <p:nvPr/>
        </p:nvPicPr>
        <p:blipFill>
          <a:blip r:embed="rId2"/>
          <a:stretch>
            <a:fillRect/>
          </a:stretch>
        </p:blipFill>
        <p:spPr>
          <a:xfrm>
            <a:off x="3048000" y="3042500"/>
            <a:ext cx="4676592" cy="3033570"/>
          </a:xfrm>
          <a:prstGeom prst="rect">
            <a:avLst/>
          </a:prstGeom>
        </p:spPr>
      </p:pic>
    </p:spTree>
    <p:extLst>
      <p:ext uri="{BB962C8B-B14F-4D97-AF65-F5344CB8AC3E}">
        <p14:creationId xmlns:p14="http://schemas.microsoft.com/office/powerpoint/2010/main" val="2861085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ABB78-E00F-47D9-A67E-5672B8640990}"/>
              </a:ext>
            </a:extLst>
          </p:cNvPr>
          <p:cNvSpPr>
            <a:spLocks noGrp="1"/>
          </p:cNvSpPr>
          <p:nvPr>
            <p:ph type="title"/>
          </p:nvPr>
        </p:nvSpPr>
        <p:spPr/>
        <p:txBody>
          <a:bodyPr/>
          <a:lstStyle/>
          <a:p>
            <a:r>
              <a:rPr lang="pt-BR" dirty="0"/>
              <a:t>Cálculo de custo-benefício</a:t>
            </a:r>
          </a:p>
        </p:txBody>
      </p:sp>
      <p:sp>
        <p:nvSpPr>
          <p:cNvPr id="3" name="Content Placeholder 2">
            <a:extLst>
              <a:ext uri="{FF2B5EF4-FFF2-40B4-BE49-F238E27FC236}">
                <a16:creationId xmlns:a16="http://schemas.microsoft.com/office/drawing/2014/main" id="{FFF83400-EC3D-4186-A180-CBB0D8073D91}"/>
              </a:ext>
            </a:extLst>
          </p:cNvPr>
          <p:cNvSpPr>
            <a:spLocks noGrp="1"/>
          </p:cNvSpPr>
          <p:nvPr>
            <p:ph idx="1"/>
          </p:nvPr>
        </p:nvSpPr>
        <p:spPr>
          <a:xfrm>
            <a:off x="381000" y="1068388"/>
            <a:ext cx="11353800" cy="1141412"/>
          </a:xfrm>
        </p:spPr>
        <p:txBody>
          <a:bodyPr/>
          <a:lstStyle/>
          <a:p>
            <a:r>
              <a:rPr lang="pt-BR" dirty="0"/>
              <a:t>Calcular o máximo custo dos projetos que ainda os deixaria viáveis economicamente a partir dos benefícios esperados, estimativas por parâmetros simples</a:t>
            </a:r>
          </a:p>
        </p:txBody>
      </p:sp>
      <p:sp>
        <p:nvSpPr>
          <p:cNvPr id="4" name="Slide Number Placeholder 3">
            <a:extLst>
              <a:ext uri="{FF2B5EF4-FFF2-40B4-BE49-F238E27FC236}">
                <a16:creationId xmlns:a16="http://schemas.microsoft.com/office/drawing/2014/main" id="{887E6FA3-E671-4B9E-A6B0-484DD3F0FD0A}"/>
              </a:ext>
            </a:extLst>
          </p:cNvPr>
          <p:cNvSpPr>
            <a:spLocks noGrp="1"/>
          </p:cNvSpPr>
          <p:nvPr>
            <p:ph type="sldNum" sz="quarter" idx="10"/>
          </p:nvPr>
        </p:nvSpPr>
        <p:spPr/>
        <p:txBody>
          <a:bodyPr/>
          <a:lstStyle/>
          <a:p>
            <a:pPr>
              <a:defRPr/>
            </a:pPr>
            <a:fld id="{66444DCD-DD8C-49E0-BC11-9AAD323B4E7F}" type="slidenum">
              <a:rPr lang="pt-BR" noProof="0" smtClean="0"/>
              <a:pPr>
                <a:defRPr/>
              </a:pPr>
              <a:t>59</a:t>
            </a:fld>
            <a:endParaRPr lang="pt-BR" noProof="0"/>
          </a:p>
        </p:txBody>
      </p:sp>
      <p:pic>
        <p:nvPicPr>
          <p:cNvPr id="6" name="Picture 5">
            <a:extLst>
              <a:ext uri="{FF2B5EF4-FFF2-40B4-BE49-F238E27FC236}">
                <a16:creationId xmlns:a16="http://schemas.microsoft.com/office/drawing/2014/main" id="{BF35DA47-1494-4128-B587-96D0CE6FDDB6}"/>
              </a:ext>
            </a:extLst>
          </p:cNvPr>
          <p:cNvPicPr>
            <a:picLocks noChangeAspect="1"/>
          </p:cNvPicPr>
          <p:nvPr/>
        </p:nvPicPr>
        <p:blipFill>
          <a:blip r:embed="rId2"/>
          <a:stretch>
            <a:fillRect/>
          </a:stretch>
        </p:blipFill>
        <p:spPr>
          <a:xfrm>
            <a:off x="3568351" y="2635568"/>
            <a:ext cx="4540949" cy="2996565"/>
          </a:xfrm>
          <a:prstGeom prst="rect">
            <a:avLst/>
          </a:prstGeom>
        </p:spPr>
      </p:pic>
    </p:spTree>
    <p:extLst>
      <p:ext uri="{BB962C8B-B14F-4D97-AF65-F5344CB8AC3E}">
        <p14:creationId xmlns:p14="http://schemas.microsoft.com/office/powerpoint/2010/main" val="152138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r>
              <a:rPr lang="pt-BR" dirty="0"/>
              <a:t>Introdução</a:t>
            </a:r>
          </a:p>
        </p:txBody>
      </p:sp>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Atividades desenvolvidas entre abril e a segunda quinzena de junho de 2021, considerando a solicitação de ajuste da entrega dos relatórios à data de início constante no contrato.</a:t>
            </a:r>
          </a:p>
          <a:p>
            <a:r>
              <a:rPr lang="pt-BR" dirty="0"/>
              <a:t>Primeiros contatos com fabricantes e equipe da EDF para obtenção de informação da pesquisa documental relacionada a equipamentos eletromecânicos e obras civis.</a:t>
            </a:r>
          </a:p>
          <a:p>
            <a:r>
              <a:rPr lang="pt-BR" dirty="0"/>
              <a:t>Antecipação do desenvolvimento de ferramentas do modelo computacional, além da escolha de áreas para testes de funcionalidade e coleta de dados preliminares.</a:t>
            </a:r>
          </a:p>
          <a:p>
            <a:endParaRPr lang="pt-BR" dirty="0"/>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6</a:t>
            </a:fld>
            <a:endParaRPr lang="pt-BR" noProof="0"/>
          </a:p>
        </p:txBody>
      </p:sp>
    </p:spTree>
    <p:extLst>
      <p:ext uri="{BB962C8B-B14F-4D97-AF65-F5344CB8AC3E}">
        <p14:creationId xmlns:p14="http://schemas.microsoft.com/office/powerpoint/2010/main" val="1678692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A6698-6991-466A-9382-B1D70BB5E1ED}"/>
              </a:ext>
            </a:extLst>
          </p:cNvPr>
          <p:cNvSpPr>
            <a:spLocks noGrp="1"/>
          </p:cNvSpPr>
          <p:nvPr>
            <p:ph type="title"/>
          </p:nvPr>
        </p:nvSpPr>
        <p:spPr/>
        <p:txBody>
          <a:bodyPr/>
          <a:lstStyle/>
          <a:p>
            <a:r>
              <a:rPr lang="pt-BR" dirty="0"/>
              <a:t>Cálculo de volumes</a:t>
            </a:r>
          </a:p>
        </p:txBody>
      </p:sp>
      <p:sp>
        <p:nvSpPr>
          <p:cNvPr id="3" name="Content Placeholder 2">
            <a:extLst>
              <a:ext uri="{FF2B5EF4-FFF2-40B4-BE49-F238E27FC236}">
                <a16:creationId xmlns:a16="http://schemas.microsoft.com/office/drawing/2014/main" id="{7EB04ACF-668C-4ADE-922D-6B8BA8FC3757}"/>
              </a:ext>
            </a:extLst>
          </p:cNvPr>
          <p:cNvSpPr>
            <a:spLocks noGrp="1"/>
          </p:cNvSpPr>
          <p:nvPr>
            <p:ph idx="1"/>
          </p:nvPr>
        </p:nvSpPr>
        <p:spPr>
          <a:xfrm>
            <a:off x="381000" y="1068388"/>
            <a:ext cx="11353800" cy="1598612"/>
          </a:xfrm>
        </p:spPr>
        <p:txBody>
          <a:bodyPr/>
          <a:lstStyle/>
          <a:p>
            <a:r>
              <a:rPr lang="pt-BR" dirty="0"/>
              <a:t>Primeiro detalhamento da fase de engenharia</a:t>
            </a:r>
          </a:p>
        </p:txBody>
      </p:sp>
      <p:sp>
        <p:nvSpPr>
          <p:cNvPr id="4" name="Slide Number Placeholder 3">
            <a:extLst>
              <a:ext uri="{FF2B5EF4-FFF2-40B4-BE49-F238E27FC236}">
                <a16:creationId xmlns:a16="http://schemas.microsoft.com/office/drawing/2014/main" id="{4EFA00F7-40CC-4B44-BEA9-F764CB47DE80}"/>
              </a:ext>
            </a:extLst>
          </p:cNvPr>
          <p:cNvSpPr>
            <a:spLocks noGrp="1"/>
          </p:cNvSpPr>
          <p:nvPr>
            <p:ph type="sldNum" sz="quarter" idx="10"/>
          </p:nvPr>
        </p:nvSpPr>
        <p:spPr/>
        <p:txBody>
          <a:bodyPr/>
          <a:lstStyle/>
          <a:p>
            <a:pPr>
              <a:defRPr/>
            </a:pPr>
            <a:fld id="{66444DCD-DD8C-49E0-BC11-9AAD323B4E7F}" type="slidenum">
              <a:rPr lang="pt-BR" noProof="0" smtClean="0"/>
              <a:pPr>
                <a:defRPr/>
              </a:pPr>
              <a:t>60</a:t>
            </a:fld>
            <a:endParaRPr lang="pt-BR" noProof="0"/>
          </a:p>
        </p:txBody>
      </p:sp>
      <p:pic>
        <p:nvPicPr>
          <p:cNvPr id="6" name="Picture 5">
            <a:extLst>
              <a:ext uri="{FF2B5EF4-FFF2-40B4-BE49-F238E27FC236}">
                <a16:creationId xmlns:a16="http://schemas.microsoft.com/office/drawing/2014/main" id="{0ABA9944-C60B-407E-B0D6-EC49F233F997}"/>
              </a:ext>
            </a:extLst>
          </p:cNvPr>
          <p:cNvPicPr>
            <a:picLocks noChangeAspect="1"/>
          </p:cNvPicPr>
          <p:nvPr/>
        </p:nvPicPr>
        <p:blipFill>
          <a:blip r:embed="rId2"/>
          <a:stretch>
            <a:fillRect/>
          </a:stretch>
        </p:blipFill>
        <p:spPr>
          <a:xfrm rot="16200000">
            <a:off x="2394238" y="2299259"/>
            <a:ext cx="3060123" cy="4343400"/>
          </a:xfrm>
          <a:prstGeom prst="rect">
            <a:avLst/>
          </a:prstGeom>
        </p:spPr>
      </p:pic>
      <p:pic>
        <p:nvPicPr>
          <p:cNvPr id="7" name="Picture 6">
            <a:extLst>
              <a:ext uri="{FF2B5EF4-FFF2-40B4-BE49-F238E27FC236}">
                <a16:creationId xmlns:a16="http://schemas.microsoft.com/office/drawing/2014/main" id="{CD0BCC63-9495-4306-AB0A-5E62D6DAF6D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9530" y="2921404"/>
            <a:ext cx="4343401" cy="2004237"/>
          </a:xfrm>
          <a:prstGeom prst="rect">
            <a:avLst/>
          </a:prstGeom>
          <a:noFill/>
          <a:ln>
            <a:noFill/>
          </a:ln>
        </p:spPr>
      </p:pic>
      <p:sp>
        <p:nvSpPr>
          <p:cNvPr id="11" name="Arrow: Right 10">
            <a:extLst>
              <a:ext uri="{FF2B5EF4-FFF2-40B4-BE49-F238E27FC236}">
                <a16:creationId xmlns:a16="http://schemas.microsoft.com/office/drawing/2014/main" id="{980E4906-4966-45E7-8333-7AFBAED4EEDF}"/>
              </a:ext>
            </a:extLst>
          </p:cNvPr>
          <p:cNvSpPr/>
          <p:nvPr/>
        </p:nvSpPr>
        <p:spPr bwMode="auto">
          <a:xfrm rot="20597900">
            <a:off x="5503744" y="4324694"/>
            <a:ext cx="2479277" cy="484632"/>
          </a:xfrm>
          <a:prstGeom prst="rightArrow">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pt-BR" sz="1200" b="1" i="0" u="none" strike="noStrike" cap="none" normalizeH="0" baseline="0">
              <a:ln>
                <a:noFill/>
              </a:ln>
              <a:solidFill>
                <a:srgbClr val="365F91"/>
              </a:solidFill>
              <a:effectLst/>
              <a:latin typeface="Arial" charset="0"/>
            </a:endParaRPr>
          </a:p>
        </p:txBody>
      </p:sp>
    </p:spTree>
    <p:extLst>
      <p:ext uri="{BB962C8B-B14F-4D97-AF65-F5344CB8AC3E}">
        <p14:creationId xmlns:p14="http://schemas.microsoft.com/office/powerpoint/2010/main" val="3289999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solidFill>
                  <a:schemeClr val="accent4">
                    <a:lumMod val="75000"/>
                  </a:schemeClr>
                </a:solidFill>
              </a:rPr>
              <a:t>1. Introdução</a:t>
            </a:r>
          </a:p>
          <a:p>
            <a:pPr marL="63500" indent="0">
              <a:buNone/>
            </a:pPr>
            <a:r>
              <a:rPr lang="pt-BR" dirty="0">
                <a:solidFill>
                  <a:schemeClr val="accent4">
                    <a:lumMod val="75000"/>
                  </a:schemeClr>
                </a:solidFill>
              </a:rPr>
              <a:t>2. Pesquisa bibliográfica e documental</a:t>
            </a:r>
          </a:p>
          <a:p>
            <a:pPr marL="63500" indent="0">
              <a:buNone/>
            </a:pPr>
            <a:r>
              <a:rPr lang="pt-BR" dirty="0">
                <a:solidFill>
                  <a:schemeClr val="accent4">
                    <a:lumMod val="75000"/>
                  </a:schemeClr>
                </a:solidFill>
              </a:rPr>
              <a:t>3. Metodologia</a:t>
            </a:r>
          </a:p>
          <a:p>
            <a:pPr marL="63500" indent="0">
              <a:buNone/>
            </a:pPr>
            <a:r>
              <a:rPr lang="pt-BR" dirty="0">
                <a:solidFill>
                  <a:schemeClr val="accent4">
                    <a:lumMod val="75000"/>
                  </a:schemeClr>
                </a:solidFill>
              </a:rPr>
              <a:t>4. Modelo computacional</a:t>
            </a:r>
          </a:p>
          <a:p>
            <a:pPr marL="63500" indent="0">
              <a:buNone/>
            </a:pPr>
            <a:r>
              <a:rPr lang="pt-BR" dirty="0"/>
              <a:t>5. Estudos de caso</a:t>
            </a:r>
          </a:p>
          <a:p>
            <a:pPr marL="63500" indent="0">
              <a:buNone/>
            </a:pPr>
            <a:r>
              <a:rPr lang="pt-BR" dirty="0">
                <a:solidFill>
                  <a:schemeClr val="accent4">
                    <a:lumMod val="75000"/>
                  </a:schemeClr>
                </a:solidFill>
              </a:rPr>
              <a:t>6. Contribuições externas e próximos passos</a:t>
            </a:r>
          </a:p>
        </p:txBody>
      </p:sp>
    </p:spTree>
    <p:extLst>
      <p:ext uri="{BB962C8B-B14F-4D97-AF65-F5344CB8AC3E}">
        <p14:creationId xmlns:p14="http://schemas.microsoft.com/office/powerpoint/2010/main" val="337821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5C6C-BD15-4E7F-A542-ED335165D306}"/>
              </a:ext>
            </a:extLst>
          </p:cNvPr>
          <p:cNvSpPr>
            <a:spLocks noGrp="1"/>
          </p:cNvSpPr>
          <p:nvPr>
            <p:ph type="title"/>
          </p:nvPr>
        </p:nvSpPr>
        <p:spPr/>
        <p:txBody>
          <a:bodyPr/>
          <a:lstStyle/>
          <a:p>
            <a:r>
              <a:rPr lang="pt-BR" dirty="0"/>
              <a:t>Estudos de caso</a:t>
            </a:r>
          </a:p>
        </p:txBody>
      </p:sp>
      <p:pic>
        <p:nvPicPr>
          <p:cNvPr id="6" name="Content Placeholder 5">
            <a:extLst>
              <a:ext uri="{FF2B5EF4-FFF2-40B4-BE49-F238E27FC236}">
                <a16:creationId xmlns:a16="http://schemas.microsoft.com/office/drawing/2014/main" id="{5EE7BF4D-3795-4552-ACF3-F483E68CFE7F}"/>
              </a:ext>
            </a:extLst>
          </p:cNvPr>
          <p:cNvPicPr>
            <a:picLocks noGrp="1" noChangeAspect="1"/>
          </p:cNvPicPr>
          <p:nvPr>
            <p:ph idx="1"/>
          </p:nvPr>
        </p:nvPicPr>
        <p:blipFill>
          <a:blip r:embed="rId2"/>
          <a:stretch>
            <a:fillRect/>
          </a:stretch>
        </p:blipFill>
        <p:spPr>
          <a:xfrm>
            <a:off x="8583842" y="155483"/>
            <a:ext cx="3455758" cy="3532782"/>
          </a:xfrm>
        </p:spPr>
      </p:pic>
      <p:sp>
        <p:nvSpPr>
          <p:cNvPr id="4" name="Slide Number Placeholder 3">
            <a:extLst>
              <a:ext uri="{FF2B5EF4-FFF2-40B4-BE49-F238E27FC236}">
                <a16:creationId xmlns:a16="http://schemas.microsoft.com/office/drawing/2014/main" id="{4DC32A0D-FE4C-4986-9B93-E1F24A2C868D}"/>
              </a:ext>
            </a:extLst>
          </p:cNvPr>
          <p:cNvSpPr>
            <a:spLocks noGrp="1"/>
          </p:cNvSpPr>
          <p:nvPr>
            <p:ph type="sldNum" sz="quarter" idx="10"/>
          </p:nvPr>
        </p:nvSpPr>
        <p:spPr/>
        <p:txBody>
          <a:bodyPr/>
          <a:lstStyle/>
          <a:p>
            <a:pPr>
              <a:defRPr/>
            </a:pPr>
            <a:fld id="{66444DCD-DD8C-49E0-BC11-9AAD323B4E7F}" type="slidenum">
              <a:rPr lang="pt-BR" noProof="0" smtClean="0"/>
              <a:pPr>
                <a:defRPr/>
              </a:pPr>
              <a:t>62</a:t>
            </a:fld>
            <a:endParaRPr lang="pt-BR" noProof="0"/>
          </a:p>
        </p:txBody>
      </p:sp>
      <p:pic>
        <p:nvPicPr>
          <p:cNvPr id="8" name="Picture 7">
            <a:extLst>
              <a:ext uri="{FF2B5EF4-FFF2-40B4-BE49-F238E27FC236}">
                <a16:creationId xmlns:a16="http://schemas.microsoft.com/office/drawing/2014/main" id="{6B8B7F2E-6F5B-4CFF-B072-84C10E06FCEF}"/>
              </a:ext>
            </a:extLst>
          </p:cNvPr>
          <p:cNvPicPr>
            <a:picLocks noChangeAspect="1"/>
          </p:cNvPicPr>
          <p:nvPr/>
        </p:nvPicPr>
        <p:blipFill>
          <a:blip r:embed="rId3"/>
          <a:stretch>
            <a:fillRect/>
          </a:stretch>
        </p:blipFill>
        <p:spPr>
          <a:xfrm>
            <a:off x="8583842" y="4059236"/>
            <a:ext cx="3455758" cy="2158775"/>
          </a:xfrm>
          <a:prstGeom prst="rect">
            <a:avLst/>
          </a:prstGeom>
        </p:spPr>
      </p:pic>
      <p:sp>
        <p:nvSpPr>
          <p:cNvPr id="9" name="Content Placeholder 2">
            <a:extLst>
              <a:ext uri="{FF2B5EF4-FFF2-40B4-BE49-F238E27FC236}">
                <a16:creationId xmlns:a16="http://schemas.microsoft.com/office/drawing/2014/main" id="{187A90D6-7666-4A17-8368-29ABEDD0E539}"/>
              </a:ext>
            </a:extLst>
          </p:cNvPr>
          <p:cNvSpPr txBox="1">
            <a:spLocks/>
          </p:cNvSpPr>
          <p:nvPr/>
        </p:nvSpPr>
        <p:spPr bwMode="auto">
          <a:xfrm>
            <a:off x="381000" y="1068388"/>
            <a:ext cx="7315200" cy="2208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5750" indent="-285750" algn="just" rtl="0" eaLnBrk="1" fontAlgn="base" hangingPunct="1">
              <a:lnSpc>
                <a:spcPct val="114000"/>
              </a:lnSpc>
              <a:spcBef>
                <a:spcPts val="0"/>
              </a:spcBef>
              <a:spcAft>
                <a:spcPts val="1200"/>
              </a:spcAft>
              <a:buClr>
                <a:schemeClr val="tx1">
                  <a:lumMod val="85000"/>
                  <a:lumOff val="15000"/>
                </a:schemeClr>
              </a:buClr>
              <a:buSzPct val="50000"/>
              <a:buFont typeface="Arial" pitchFamily="34" charset="0"/>
              <a:buChar char="►"/>
              <a:defRPr sz="2400">
                <a:solidFill>
                  <a:schemeClr val="tx1">
                    <a:lumMod val="85000"/>
                    <a:lumOff val="15000"/>
                  </a:schemeClr>
                </a:solidFill>
                <a:latin typeface="Myriad Pro" panose="020B0503030403020204" pitchFamily="34" charset="0"/>
                <a:ea typeface="+mn-ea"/>
                <a:cs typeface="+mn-cs"/>
              </a:defRPr>
            </a:lvl1pPr>
            <a:lvl2pPr marL="628650" indent="-217488"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2000" baseline="0">
                <a:solidFill>
                  <a:schemeClr val="tx1">
                    <a:lumMod val="75000"/>
                    <a:lumOff val="25000"/>
                  </a:schemeClr>
                </a:solidFill>
                <a:latin typeface="Myriad Pro" panose="020B0503030403020204" pitchFamily="34" charset="0"/>
              </a:defRPr>
            </a:lvl2pPr>
            <a:lvl3pPr marL="971550" indent="-193675"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1800" baseline="0">
                <a:solidFill>
                  <a:schemeClr val="tx1">
                    <a:lumMod val="75000"/>
                    <a:lumOff val="25000"/>
                  </a:schemeClr>
                </a:solidFill>
                <a:latin typeface="Myriad Pro" panose="020B0503030403020204" pitchFamily="34" charset="0"/>
              </a:defRPr>
            </a:lvl3pPr>
            <a:lvl4pPr marL="1314450" indent="-171450"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1800" baseline="0">
                <a:solidFill>
                  <a:schemeClr val="tx1">
                    <a:lumMod val="75000"/>
                    <a:lumOff val="25000"/>
                  </a:schemeClr>
                </a:solidFill>
                <a:latin typeface="Myriad Pro" panose="020B0503030403020204" pitchFamily="34" charset="0"/>
              </a:defRPr>
            </a:lvl4pPr>
            <a:lvl5pPr marL="1714500" indent="-206375" algn="just" rtl="0" eaLnBrk="1" fontAlgn="base" hangingPunct="1">
              <a:lnSpc>
                <a:spcPct val="114000"/>
              </a:lnSpc>
              <a:spcBef>
                <a:spcPts val="0"/>
              </a:spcBef>
              <a:spcAft>
                <a:spcPts val="1200"/>
              </a:spcAft>
              <a:buClr>
                <a:schemeClr val="tx1">
                  <a:lumMod val="85000"/>
                  <a:lumOff val="15000"/>
                </a:schemeClr>
              </a:buClr>
              <a:buSzPct val="80000"/>
              <a:buFont typeface="Arial" panose="020B0604020202020204" pitchFamily="34" charset="0"/>
              <a:buChar char="•"/>
              <a:defRPr sz="1800" baseline="0">
                <a:solidFill>
                  <a:schemeClr val="tx1">
                    <a:lumMod val="75000"/>
                    <a:lumOff val="25000"/>
                  </a:schemeClr>
                </a:solidFill>
                <a:latin typeface="Myriad Pro" panose="020B0503030403020204" pitchFamily="34" charset="0"/>
              </a:defRPr>
            </a:lvl5pPr>
            <a:lvl6pPr marL="2514600" indent="-228600" algn="l" rtl="0" eaLnBrk="1" fontAlgn="base" hangingPunct="1">
              <a:spcBef>
                <a:spcPct val="20000"/>
              </a:spcBef>
              <a:spcAft>
                <a:spcPct val="0"/>
              </a:spcAft>
              <a:buChar char="»"/>
              <a:defRPr sz="1600">
                <a:solidFill>
                  <a:srgbClr val="365F91"/>
                </a:solidFill>
                <a:latin typeface="+mn-lt"/>
              </a:defRPr>
            </a:lvl6pPr>
            <a:lvl7pPr marL="2971800" indent="-228600" algn="l" rtl="0" eaLnBrk="1" fontAlgn="base" hangingPunct="1">
              <a:spcBef>
                <a:spcPct val="20000"/>
              </a:spcBef>
              <a:spcAft>
                <a:spcPct val="0"/>
              </a:spcAft>
              <a:buChar char="»"/>
              <a:defRPr sz="1600">
                <a:solidFill>
                  <a:srgbClr val="365F91"/>
                </a:solidFill>
                <a:latin typeface="+mn-lt"/>
              </a:defRPr>
            </a:lvl7pPr>
            <a:lvl8pPr marL="3429000" indent="-228600" algn="l" rtl="0" eaLnBrk="1" fontAlgn="base" hangingPunct="1">
              <a:spcBef>
                <a:spcPct val="20000"/>
              </a:spcBef>
              <a:spcAft>
                <a:spcPct val="0"/>
              </a:spcAft>
              <a:buChar char="»"/>
              <a:defRPr sz="1600">
                <a:solidFill>
                  <a:srgbClr val="365F91"/>
                </a:solidFill>
                <a:latin typeface="+mn-lt"/>
              </a:defRPr>
            </a:lvl8pPr>
            <a:lvl9pPr marL="3886200" indent="-228600" algn="l" rtl="0" eaLnBrk="1" fontAlgn="base" hangingPunct="1">
              <a:spcBef>
                <a:spcPct val="20000"/>
              </a:spcBef>
              <a:spcAft>
                <a:spcPct val="0"/>
              </a:spcAft>
              <a:buChar char="»"/>
              <a:defRPr sz="1600">
                <a:solidFill>
                  <a:srgbClr val="365F91"/>
                </a:solidFill>
                <a:latin typeface="+mn-lt"/>
              </a:defRPr>
            </a:lvl9pPr>
          </a:lstStyle>
          <a:p>
            <a:r>
              <a:rPr lang="pt-BR" b="0" kern="0" dirty="0"/>
              <a:t>Início do desenvolvimento dos casos de estudo de El Salvador e Sobradinho</a:t>
            </a:r>
          </a:p>
          <a:p>
            <a:r>
              <a:rPr lang="pt-BR" b="0" kern="0" dirty="0"/>
              <a:t>Impressões iniciais:</a:t>
            </a:r>
          </a:p>
          <a:p>
            <a:pPr lvl="1"/>
            <a:r>
              <a:rPr lang="pt-BR" b="0" kern="0" dirty="0"/>
              <a:t>Reversíveis com viabilidade econômica em locais específicos</a:t>
            </a:r>
          </a:p>
          <a:p>
            <a:pPr lvl="1"/>
            <a:r>
              <a:rPr lang="pt-BR" b="0" kern="0" dirty="0"/>
              <a:t>Altura de queda e declividade parecem ser os parâmetros mais relevantes para dimensionamento e custos</a:t>
            </a:r>
          </a:p>
          <a:p>
            <a:pPr lvl="1"/>
            <a:r>
              <a:rPr lang="pt-BR" b="0" kern="0" dirty="0"/>
              <a:t>Validação da solução e identificação de aperfeiçoamentos </a:t>
            </a:r>
          </a:p>
          <a:p>
            <a:pPr lvl="2"/>
            <a:r>
              <a:rPr lang="pt-BR" b="0" kern="0" dirty="0"/>
              <a:t>Ex. escavação adicional para casa de força</a:t>
            </a:r>
          </a:p>
          <a:p>
            <a:pPr lvl="2"/>
            <a:r>
              <a:rPr lang="pt-BR" b="0" kern="0" dirty="0"/>
              <a:t>Necessidade de válvula na entrada e saída de equipamentos</a:t>
            </a:r>
          </a:p>
          <a:p>
            <a:pPr lvl="2"/>
            <a:r>
              <a:rPr lang="pt-BR" b="0" kern="0" dirty="0"/>
              <a:t>Bombas com </a:t>
            </a:r>
            <a:r>
              <a:rPr lang="pt-BR" b="0" kern="0" dirty="0" err="1"/>
              <a:t>múliplos</a:t>
            </a:r>
            <a:r>
              <a:rPr lang="pt-BR" b="0" kern="0" dirty="0"/>
              <a:t> estágios para grandes quedas</a:t>
            </a:r>
          </a:p>
        </p:txBody>
      </p:sp>
    </p:spTree>
    <p:extLst>
      <p:ext uri="{BB962C8B-B14F-4D97-AF65-F5344CB8AC3E}">
        <p14:creationId xmlns:p14="http://schemas.microsoft.com/office/powerpoint/2010/main" val="30567614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1641-23D1-4A5B-AB4E-416A0815E3BC}"/>
              </a:ext>
            </a:extLst>
          </p:cNvPr>
          <p:cNvSpPr>
            <a:spLocks noGrp="1"/>
          </p:cNvSpPr>
          <p:nvPr>
            <p:ph type="title"/>
          </p:nvPr>
        </p:nvSpPr>
        <p:spPr/>
        <p:txBody>
          <a:bodyPr/>
          <a:lstStyle/>
          <a:p>
            <a:r>
              <a:rPr lang="pt-BR" dirty="0"/>
              <a:t>Sumário</a:t>
            </a:r>
          </a:p>
        </p:txBody>
      </p:sp>
      <p:sp>
        <p:nvSpPr>
          <p:cNvPr id="3" name="Text Placeholder 2">
            <a:extLst>
              <a:ext uri="{FF2B5EF4-FFF2-40B4-BE49-F238E27FC236}">
                <a16:creationId xmlns:a16="http://schemas.microsoft.com/office/drawing/2014/main" id="{18CB2A19-6FFC-46EE-86A8-863173DAFEE5}"/>
              </a:ext>
            </a:extLst>
          </p:cNvPr>
          <p:cNvSpPr>
            <a:spLocks noGrp="1"/>
          </p:cNvSpPr>
          <p:nvPr>
            <p:ph type="body" sz="quarter" idx="10"/>
          </p:nvPr>
        </p:nvSpPr>
        <p:spPr/>
        <p:txBody>
          <a:bodyPr/>
          <a:lstStyle/>
          <a:p>
            <a:pPr marL="63500" indent="0">
              <a:buNone/>
            </a:pPr>
            <a:r>
              <a:rPr lang="pt-BR" dirty="0">
                <a:solidFill>
                  <a:schemeClr val="accent4">
                    <a:lumMod val="75000"/>
                  </a:schemeClr>
                </a:solidFill>
              </a:rPr>
              <a:t>1. Introdução</a:t>
            </a:r>
          </a:p>
          <a:p>
            <a:pPr marL="63500" indent="0">
              <a:buNone/>
            </a:pPr>
            <a:r>
              <a:rPr lang="pt-BR" dirty="0">
                <a:solidFill>
                  <a:schemeClr val="accent4">
                    <a:lumMod val="75000"/>
                  </a:schemeClr>
                </a:solidFill>
              </a:rPr>
              <a:t>2. Pesquisa bibliográfica e documental</a:t>
            </a:r>
          </a:p>
          <a:p>
            <a:pPr marL="63500" indent="0">
              <a:buNone/>
            </a:pPr>
            <a:r>
              <a:rPr lang="pt-BR" dirty="0">
                <a:solidFill>
                  <a:schemeClr val="accent4">
                    <a:lumMod val="75000"/>
                  </a:schemeClr>
                </a:solidFill>
              </a:rPr>
              <a:t>3. Metodologia</a:t>
            </a:r>
          </a:p>
          <a:p>
            <a:pPr marL="63500" indent="0">
              <a:buNone/>
            </a:pPr>
            <a:r>
              <a:rPr lang="pt-BR" dirty="0">
                <a:solidFill>
                  <a:schemeClr val="accent4">
                    <a:lumMod val="75000"/>
                  </a:schemeClr>
                </a:solidFill>
              </a:rPr>
              <a:t>4. Modelo computacional</a:t>
            </a:r>
          </a:p>
          <a:p>
            <a:pPr marL="63500" indent="0">
              <a:buNone/>
            </a:pPr>
            <a:r>
              <a:rPr lang="pt-BR" dirty="0">
                <a:solidFill>
                  <a:schemeClr val="accent4">
                    <a:lumMod val="75000"/>
                  </a:schemeClr>
                </a:solidFill>
              </a:rPr>
              <a:t>5. Estudos de caso</a:t>
            </a:r>
          </a:p>
          <a:p>
            <a:pPr marL="63500" indent="0">
              <a:buNone/>
            </a:pPr>
            <a:r>
              <a:rPr lang="pt-BR" dirty="0"/>
              <a:t>6. Contribuições externas e próximos passos</a:t>
            </a:r>
          </a:p>
        </p:txBody>
      </p:sp>
    </p:spTree>
    <p:extLst>
      <p:ext uri="{BB962C8B-B14F-4D97-AF65-F5344CB8AC3E}">
        <p14:creationId xmlns:p14="http://schemas.microsoft.com/office/powerpoint/2010/main" val="416583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pPr>
              <a:spcAft>
                <a:spcPts val="600"/>
              </a:spcAft>
            </a:pPr>
            <a:r>
              <a:rPr lang="pt-BR" dirty="0"/>
              <a:t>Produção científica</a:t>
            </a:r>
          </a:p>
          <a:p>
            <a:pPr lvl="1">
              <a:spcAft>
                <a:spcPts val="600"/>
              </a:spcAft>
            </a:pPr>
            <a:r>
              <a:rPr lang="pt-BR" dirty="0"/>
              <a:t>O artigo submetido para a WRR, </a:t>
            </a:r>
            <a:r>
              <a:rPr lang="pt-BR" i="1" dirty="0" err="1"/>
              <a:t>An</a:t>
            </a:r>
            <a:r>
              <a:rPr lang="pt-BR" i="1" dirty="0"/>
              <a:t> </a:t>
            </a:r>
            <a:r>
              <a:rPr lang="pt-BR" i="1" dirty="0" err="1"/>
              <a:t>integer</a:t>
            </a:r>
            <a:r>
              <a:rPr lang="pt-BR" i="1" dirty="0"/>
              <a:t> </a:t>
            </a:r>
            <a:r>
              <a:rPr lang="pt-BR" i="1" dirty="0" err="1"/>
              <a:t>programming</a:t>
            </a:r>
            <a:r>
              <a:rPr lang="pt-BR" i="1" dirty="0"/>
              <a:t> model for </a:t>
            </a:r>
            <a:r>
              <a:rPr lang="pt-BR" i="1" dirty="0" err="1"/>
              <a:t>the</a:t>
            </a:r>
            <a:r>
              <a:rPr lang="pt-BR" i="1" dirty="0"/>
              <a:t> </a:t>
            </a:r>
            <a:r>
              <a:rPr lang="pt-BR" i="1" dirty="0" err="1"/>
              <a:t>selection</a:t>
            </a:r>
            <a:r>
              <a:rPr lang="pt-BR" i="1" dirty="0"/>
              <a:t> </a:t>
            </a:r>
            <a:r>
              <a:rPr lang="pt-BR" i="1" dirty="0" err="1"/>
              <a:t>of</a:t>
            </a:r>
            <a:r>
              <a:rPr lang="pt-BR" i="1" dirty="0"/>
              <a:t> </a:t>
            </a:r>
            <a:r>
              <a:rPr lang="pt-BR" i="1" dirty="0" err="1"/>
              <a:t>pumped-hydro</a:t>
            </a:r>
            <a:r>
              <a:rPr lang="pt-BR" i="1" dirty="0"/>
              <a:t> </a:t>
            </a:r>
            <a:r>
              <a:rPr lang="pt-BR" i="1" dirty="0" err="1"/>
              <a:t>storage</a:t>
            </a:r>
            <a:r>
              <a:rPr lang="pt-BR" i="1" dirty="0"/>
              <a:t> </a:t>
            </a:r>
            <a:r>
              <a:rPr lang="pt-BR" i="1" dirty="0" err="1"/>
              <a:t>project</a:t>
            </a:r>
            <a:r>
              <a:rPr lang="pt-BR" dirty="0"/>
              <a:t>, ainda em fase de revisão</a:t>
            </a:r>
          </a:p>
          <a:p>
            <a:pPr lvl="1">
              <a:spcAft>
                <a:spcPts val="600"/>
              </a:spcAft>
            </a:pPr>
            <a:r>
              <a:rPr lang="pt-BR" dirty="0"/>
              <a:t>Os três resumos submetidos ao XXVI SNPTEE </a:t>
            </a:r>
            <a:r>
              <a:rPr lang="pt-BR" b="1" dirty="0"/>
              <a:t>foram aprovados</a:t>
            </a:r>
            <a:r>
              <a:rPr lang="pt-BR" sz="1800" dirty="0">
                <a:effectLst/>
                <a:latin typeface="Minion" panose="020B0604020202020204" charset="0"/>
                <a:ea typeface="Times New Roman" panose="02020603050405020304" pitchFamily="18" charset="0"/>
                <a:cs typeface="Times New Roman" panose="02020603050405020304" pitchFamily="18" charset="0"/>
              </a:rPr>
              <a:t>.</a:t>
            </a:r>
          </a:p>
          <a:p>
            <a:pPr lvl="2">
              <a:spcAft>
                <a:spcPts val="600"/>
              </a:spcAft>
            </a:pPr>
            <a:r>
              <a:rPr lang="pt-BR" i="1" dirty="0"/>
              <a:t>Identificação de locais para a construção de projetos de usinas hidrelétricas reversíveis</a:t>
            </a:r>
          </a:p>
          <a:p>
            <a:pPr lvl="2">
              <a:spcAft>
                <a:spcPts val="600"/>
              </a:spcAft>
            </a:pPr>
            <a:r>
              <a:rPr lang="pt-BR" i="1" dirty="0"/>
              <a:t>Desafios Regulatórios para inserção das Usinas Hidrelétricas Reversíveis no Brasil</a:t>
            </a:r>
          </a:p>
          <a:p>
            <a:pPr lvl="2">
              <a:spcAft>
                <a:spcPts val="600"/>
              </a:spcAft>
            </a:pPr>
            <a:r>
              <a:rPr lang="pt-BR" i="1" dirty="0"/>
              <a:t>A perspectiva socioambiental na seleção de sistemas de armazenamento de energia para o sistema elétrico de potência: uma abordagem multicritério</a:t>
            </a:r>
            <a:endParaRPr lang="pt-BR" dirty="0"/>
          </a:p>
          <a:p>
            <a:pPr>
              <a:spcAft>
                <a:spcPts val="600"/>
              </a:spcAft>
            </a:pPr>
            <a:r>
              <a:rPr lang="pt-BR" dirty="0"/>
              <a:t>Apresentação do projeto para a Associação Brasileira da Infraestrutura e Indústrias de Base (ABDIB) em 07/abril</a:t>
            </a:r>
          </a:p>
          <a:p>
            <a:pPr>
              <a:spcAft>
                <a:spcPts val="600"/>
              </a:spcAft>
            </a:pPr>
            <a:r>
              <a:rPr lang="pt-BR" dirty="0"/>
              <a:t>Fórum do IHA</a:t>
            </a:r>
          </a:p>
          <a:p>
            <a:pPr lvl="1">
              <a:spcAft>
                <a:spcPts val="600"/>
              </a:spcAft>
            </a:pPr>
            <a:r>
              <a:rPr lang="pt-BR" dirty="0"/>
              <a:t>Apresentação dos desenvolvimentos deste P&amp;D programada para meados de julho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64</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sz="2600" b="1" dirty="0">
                <a:solidFill>
                  <a:srgbClr val="2F5066"/>
                </a:solidFill>
                <a:latin typeface="+mj-lt"/>
                <a:ea typeface="+mj-ea"/>
                <a:cs typeface="+mj-cs"/>
              </a:rPr>
              <a:t>Contribuições externas </a:t>
            </a:r>
            <a:endParaRPr lang="pt-BR" dirty="0">
              <a:solidFill>
                <a:srgbClr val="FF0000"/>
              </a:solidFill>
            </a:endParaRPr>
          </a:p>
        </p:txBody>
      </p:sp>
    </p:spTree>
    <p:extLst>
      <p:ext uri="{BB962C8B-B14F-4D97-AF65-F5344CB8AC3E}">
        <p14:creationId xmlns:p14="http://schemas.microsoft.com/office/powerpoint/2010/main" val="30291442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2FD6811-AC99-4CAA-A85C-0E68CA552BEE}"/>
              </a:ext>
            </a:extLst>
          </p:cNvPr>
          <p:cNvSpPr>
            <a:spLocks noGrp="1"/>
          </p:cNvSpPr>
          <p:nvPr>
            <p:ph idx="1"/>
          </p:nvPr>
        </p:nvSpPr>
        <p:spPr/>
        <p:txBody>
          <a:bodyPr/>
          <a:lstStyle/>
          <a:p>
            <a:r>
              <a:rPr lang="pt-BR" dirty="0"/>
              <a:t>Próximas atividades</a:t>
            </a:r>
          </a:p>
          <a:p>
            <a:pPr lvl="1"/>
            <a:r>
              <a:rPr lang="pt-BR" dirty="0"/>
              <a:t>Continuidade das atividades de concepção metodológica, definição dos critérios gerais relacionados a regulação, regras de operação dos reservatórios e os estudos de otimização. </a:t>
            </a:r>
          </a:p>
          <a:p>
            <a:pPr lvl="1"/>
            <a:r>
              <a:rPr lang="pt-BR" dirty="0"/>
              <a:t>Enfoque nas atividades relacionadas ao desenvolvimento do modelo computacional e nos estudos de casos.</a:t>
            </a:r>
          </a:p>
          <a:p>
            <a:r>
              <a:rPr lang="pt-BR" dirty="0"/>
              <a:t>Desafios</a:t>
            </a:r>
          </a:p>
          <a:p>
            <a:pPr lvl="1"/>
            <a:r>
              <a:rPr lang="pt-BR" dirty="0"/>
              <a:t>Progresso no contato com cooperadas e fabricantes para não prejudicar o desenvolvimento das soluções de engenharia no contexto da abordagem </a:t>
            </a:r>
            <a:r>
              <a:rPr lang="pt-BR" i="1" dirty="0" err="1"/>
              <a:t>bottom-up</a:t>
            </a:r>
            <a:r>
              <a:rPr lang="pt-BR" dirty="0"/>
              <a:t>, nem a data final prevista no cronograma.</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65</a:t>
            </a:fld>
            <a:endParaRPr lang="pt-BR" noProof="0"/>
          </a:p>
        </p:txBody>
      </p:sp>
      <p:sp>
        <p:nvSpPr>
          <p:cNvPr id="8" name="Título 5">
            <a:extLst>
              <a:ext uri="{FF2B5EF4-FFF2-40B4-BE49-F238E27FC236}">
                <a16:creationId xmlns:a16="http://schemas.microsoft.com/office/drawing/2014/main" id="{000EA26A-42EE-45ED-883A-87AF84A6474E}"/>
              </a:ext>
            </a:extLst>
          </p:cNvPr>
          <p:cNvSpPr>
            <a:spLocks noGrp="1"/>
          </p:cNvSpPr>
          <p:nvPr>
            <p:ph type="title"/>
          </p:nvPr>
        </p:nvSpPr>
        <p:spPr>
          <a:xfrm>
            <a:off x="381000" y="279400"/>
            <a:ext cx="11353800" cy="558800"/>
          </a:xfrm>
        </p:spPr>
        <p:txBody>
          <a:bodyPr/>
          <a:lstStyle/>
          <a:p>
            <a:r>
              <a:rPr lang="pt-BR" b="1" dirty="0"/>
              <a:t>Próximos atividades e desafios</a:t>
            </a:r>
          </a:p>
        </p:txBody>
      </p:sp>
    </p:spTree>
    <p:extLst>
      <p:ext uri="{BB962C8B-B14F-4D97-AF65-F5344CB8AC3E}">
        <p14:creationId xmlns:p14="http://schemas.microsoft.com/office/powerpoint/2010/main" val="4033032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D3697-5C3C-49B0-BA4D-1012BB9F2985}"/>
              </a:ext>
            </a:extLst>
          </p:cNvPr>
          <p:cNvSpPr>
            <a:spLocks noGrp="1"/>
          </p:cNvSpPr>
          <p:nvPr>
            <p:ph type="title"/>
          </p:nvPr>
        </p:nvSpPr>
        <p:spPr/>
        <p:txBody>
          <a:bodyPr/>
          <a:lstStyle/>
          <a:p>
            <a:r>
              <a:rPr lang="pt-BR" dirty="0"/>
              <a:t>Próximos passos no desenvolvimento do modelo</a:t>
            </a:r>
          </a:p>
        </p:txBody>
      </p:sp>
      <p:sp>
        <p:nvSpPr>
          <p:cNvPr id="3" name="Content Placeholder 2">
            <a:extLst>
              <a:ext uri="{FF2B5EF4-FFF2-40B4-BE49-F238E27FC236}">
                <a16:creationId xmlns:a16="http://schemas.microsoft.com/office/drawing/2014/main" id="{DBFD397C-8BC1-469C-BEF4-272D29D44A94}"/>
              </a:ext>
            </a:extLst>
          </p:cNvPr>
          <p:cNvSpPr>
            <a:spLocks noGrp="1"/>
          </p:cNvSpPr>
          <p:nvPr>
            <p:ph idx="1"/>
          </p:nvPr>
        </p:nvSpPr>
        <p:spPr/>
        <p:txBody>
          <a:bodyPr/>
          <a:lstStyle/>
          <a:p>
            <a:r>
              <a:rPr lang="pt-BR" dirty="0"/>
              <a:t>Estimativa de impactos e custos sócio-ambientais</a:t>
            </a:r>
          </a:p>
          <a:p>
            <a:r>
              <a:rPr lang="pt-BR" dirty="0"/>
              <a:t>Integração com ferramenta de traçado de linhas de transmissão</a:t>
            </a:r>
          </a:p>
          <a:p>
            <a:r>
              <a:rPr lang="pt-BR" dirty="0"/>
              <a:t>Módulo de engenharia</a:t>
            </a:r>
          </a:p>
          <a:p>
            <a:r>
              <a:rPr lang="pt-BR" dirty="0"/>
              <a:t>Criação de novos estudos de caso</a:t>
            </a:r>
          </a:p>
          <a:p>
            <a:pPr marL="411162" lvl="1" indent="0">
              <a:buNone/>
            </a:pPr>
            <a:endParaRPr lang="pt-BR" dirty="0"/>
          </a:p>
        </p:txBody>
      </p:sp>
      <p:sp>
        <p:nvSpPr>
          <p:cNvPr id="4" name="Slide Number Placeholder 3">
            <a:extLst>
              <a:ext uri="{FF2B5EF4-FFF2-40B4-BE49-F238E27FC236}">
                <a16:creationId xmlns:a16="http://schemas.microsoft.com/office/drawing/2014/main" id="{FAC44021-895D-40BB-AB32-58BFF440F3C0}"/>
              </a:ext>
            </a:extLst>
          </p:cNvPr>
          <p:cNvSpPr>
            <a:spLocks noGrp="1"/>
          </p:cNvSpPr>
          <p:nvPr>
            <p:ph type="sldNum" sz="quarter" idx="10"/>
          </p:nvPr>
        </p:nvSpPr>
        <p:spPr/>
        <p:txBody>
          <a:bodyPr/>
          <a:lstStyle/>
          <a:p>
            <a:pPr>
              <a:defRPr/>
            </a:pPr>
            <a:fld id="{66444DCD-DD8C-49E0-BC11-9AAD323B4E7F}" type="slidenum">
              <a:rPr lang="pt-BR" noProof="0" smtClean="0"/>
              <a:pPr>
                <a:defRPr/>
              </a:pPr>
              <a:t>66</a:t>
            </a:fld>
            <a:endParaRPr lang="pt-BR" noProof="0"/>
          </a:p>
        </p:txBody>
      </p:sp>
      <p:sp>
        <p:nvSpPr>
          <p:cNvPr id="6" name="Retângulo: Biselado 5">
            <a:hlinkClick r:id="rId2" action="ppaction://hlinksldjump"/>
            <a:extLst>
              <a:ext uri="{FF2B5EF4-FFF2-40B4-BE49-F238E27FC236}">
                <a16:creationId xmlns:a16="http://schemas.microsoft.com/office/drawing/2014/main" id="{496443ED-358F-44D3-8DC0-6C097B69D3CA}"/>
              </a:ext>
            </a:extLst>
          </p:cNvPr>
          <p:cNvSpPr/>
          <p:nvPr/>
        </p:nvSpPr>
        <p:spPr bwMode="auto">
          <a:xfrm>
            <a:off x="5219700" y="2819400"/>
            <a:ext cx="1866900" cy="381000"/>
          </a:xfrm>
          <a:prstGeom prst="bevel">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pt-BR" b="0" dirty="0">
                <a:latin typeface="Myriad Pro" panose="020B0503030403020204" pitchFamily="34" charset="0"/>
              </a:rPr>
              <a:t>VOLTAR PARA ITEM 3.2.1 </a:t>
            </a:r>
          </a:p>
        </p:txBody>
      </p:sp>
    </p:spTree>
    <p:extLst>
      <p:ext uri="{BB962C8B-B14F-4D97-AF65-F5344CB8AC3E}">
        <p14:creationId xmlns:p14="http://schemas.microsoft.com/office/powerpoint/2010/main" val="4275556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09274F-449E-49D9-A962-5ED8C1CDD5FA}"/>
              </a:ext>
            </a:extLst>
          </p:cNvPr>
          <p:cNvSpPr>
            <a:spLocks noGrp="1"/>
          </p:cNvSpPr>
          <p:nvPr>
            <p:ph type="ctrTitle"/>
          </p:nvPr>
        </p:nvSpPr>
        <p:spPr/>
        <p:txBody>
          <a:bodyPr/>
          <a:lstStyle/>
          <a:p>
            <a:r>
              <a:rPr lang="en-US" dirty="0" err="1"/>
              <a:t>Obrigado</a:t>
            </a:r>
            <a:r>
              <a:rPr lang="en-US" dirty="0"/>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AA806B-FC63-4255-8EC0-5BBECA9B2EB0}"/>
              </a:ext>
            </a:extLst>
          </p:cNvPr>
          <p:cNvPicPr>
            <a:picLocks noChangeAspect="1"/>
          </p:cNvPicPr>
          <p:nvPr/>
        </p:nvPicPr>
        <p:blipFill rotWithShape="1">
          <a:blip r:embed="rId2"/>
          <a:srcRect l="2441" t="28062" r="32326" b="14109"/>
          <a:stretch/>
        </p:blipFill>
        <p:spPr>
          <a:xfrm>
            <a:off x="381000" y="1066800"/>
            <a:ext cx="8991600" cy="4483780"/>
          </a:xfrm>
          <a:prstGeom prst="rect">
            <a:avLst/>
          </a:prstGeom>
        </p:spPr>
      </p:pic>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r>
              <a:rPr lang="pt-BR" dirty="0"/>
              <a:t>Introdução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7</a:t>
            </a:fld>
            <a:endParaRPr lang="pt-BR" noProof="0"/>
          </a:p>
        </p:txBody>
      </p:sp>
      <p:pic>
        <p:nvPicPr>
          <p:cNvPr id="13" name="Imagem 12">
            <a:extLst>
              <a:ext uri="{FF2B5EF4-FFF2-40B4-BE49-F238E27FC236}">
                <a16:creationId xmlns:a16="http://schemas.microsoft.com/office/drawing/2014/main" id="{BDDDE412-5724-487D-8116-CCFB608BA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247"/>
          <a:stretch/>
        </p:blipFill>
        <p:spPr bwMode="auto">
          <a:xfrm>
            <a:off x="10134600" y="1210259"/>
            <a:ext cx="1431925" cy="69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9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880D20-C4A0-4080-9E5A-D9DE78DD29E4}"/>
              </a:ext>
            </a:extLst>
          </p:cNvPr>
          <p:cNvPicPr>
            <a:picLocks noChangeAspect="1"/>
          </p:cNvPicPr>
          <p:nvPr/>
        </p:nvPicPr>
        <p:blipFill rotWithShape="1">
          <a:blip r:embed="rId2"/>
          <a:srcRect l="2355" t="30067" r="32325" b="14160"/>
          <a:stretch/>
        </p:blipFill>
        <p:spPr>
          <a:xfrm>
            <a:off x="349546" y="1542559"/>
            <a:ext cx="8983105" cy="4314446"/>
          </a:xfrm>
          <a:prstGeom prst="rect">
            <a:avLst/>
          </a:prstGeom>
        </p:spPr>
      </p:pic>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r>
              <a:rPr lang="pt-BR" dirty="0"/>
              <a:t>Introdução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8</a:t>
            </a:fld>
            <a:endParaRPr lang="pt-BR" noProof="0"/>
          </a:p>
        </p:txBody>
      </p:sp>
      <p:pic>
        <p:nvPicPr>
          <p:cNvPr id="13" name="Imagem 12">
            <a:extLst>
              <a:ext uri="{FF2B5EF4-FFF2-40B4-BE49-F238E27FC236}">
                <a16:creationId xmlns:a16="http://schemas.microsoft.com/office/drawing/2014/main" id="{BDDDE412-5724-487D-8116-CCFB608BA1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247"/>
          <a:stretch/>
        </p:blipFill>
        <p:spPr bwMode="auto">
          <a:xfrm>
            <a:off x="10134600" y="1210259"/>
            <a:ext cx="1431925" cy="6948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427D93E-5870-4126-B9BF-08E32493DA83}"/>
              </a:ext>
            </a:extLst>
          </p:cNvPr>
          <p:cNvPicPr>
            <a:picLocks noChangeAspect="1"/>
          </p:cNvPicPr>
          <p:nvPr/>
        </p:nvPicPr>
        <p:blipFill rotWithShape="1">
          <a:blip r:embed="rId4"/>
          <a:srcRect l="2441" t="28062" r="32326" b="62739"/>
          <a:stretch/>
        </p:blipFill>
        <p:spPr>
          <a:xfrm>
            <a:off x="358806" y="838200"/>
            <a:ext cx="8991600" cy="713236"/>
          </a:xfrm>
          <a:prstGeom prst="rect">
            <a:avLst/>
          </a:prstGeom>
        </p:spPr>
      </p:pic>
    </p:spTree>
    <p:extLst>
      <p:ext uri="{BB962C8B-B14F-4D97-AF65-F5344CB8AC3E}">
        <p14:creationId xmlns:p14="http://schemas.microsoft.com/office/powerpoint/2010/main" val="125239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50F4-5B00-4420-8E23-0A9BEE98E9E3}"/>
              </a:ext>
            </a:extLst>
          </p:cNvPr>
          <p:cNvSpPr>
            <a:spLocks noGrp="1"/>
          </p:cNvSpPr>
          <p:nvPr>
            <p:ph type="title"/>
          </p:nvPr>
        </p:nvSpPr>
        <p:spPr/>
        <p:txBody>
          <a:bodyPr/>
          <a:lstStyle/>
          <a:p>
            <a:r>
              <a:rPr lang="pt-BR" dirty="0"/>
              <a:t>Introdução</a:t>
            </a:r>
          </a:p>
        </p:txBody>
      </p:sp>
      <p:sp>
        <p:nvSpPr>
          <p:cNvPr id="3" name="Slide Number Placeholder 2">
            <a:extLst>
              <a:ext uri="{FF2B5EF4-FFF2-40B4-BE49-F238E27FC236}">
                <a16:creationId xmlns:a16="http://schemas.microsoft.com/office/drawing/2014/main" id="{2BA15768-B420-42BE-AD0D-2E3398C6849E}"/>
              </a:ext>
            </a:extLst>
          </p:cNvPr>
          <p:cNvSpPr>
            <a:spLocks noGrp="1"/>
          </p:cNvSpPr>
          <p:nvPr>
            <p:ph type="sldNum" sz="quarter" idx="10"/>
          </p:nvPr>
        </p:nvSpPr>
        <p:spPr/>
        <p:txBody>
          <a:bodyPr/>
          <a:lstStyle/>
          <a:p>
            <a:pPr>
              <a:defRPr/>
            </a:pPr>
            <a:fld id="{6AE5E0EC-5632-4DB9-8B53-D9896BFE4A0F}" type="slidenum">
              <a:rPr lang="pt-BR" noProof="0" smtClean="0"/>
              <a:pPr>
                <a:defRPr/>
              </a:pPr>
              <a:t>9</a:t>
            </a:fld>
            <a:endParaRPr lang="pt-BR" noProof="0"/>
          </a:p>
        </p:txBody>
      </p:sp>
      <p:pic>
        <p:nvPicPr>
          <p:cNvPr id="13" name="Imagem 12">
            <a:extLst>
              <a:ext uri="{FF2B5EF4-FFF2-40B4-BE49-F238E27FC236}">
                <a16:creationId xmlns:a16="http://schemas.microsoft.com/office/drawing/2014/main" id="{BDDDE412-5724-487D-8116-CCFB608BA1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10247"/>
          <a:stretch/>
        </p:blipFill>
        <p:spPr bwMode="auto">
          <a:xfrm>
            <a:off x="10134600" y="1210259"/>
            <a:ext cx="1431925" cy="6948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1D1400-C8CE-4382-9314-5D090C61E4E6}"/>
              </a:ext>
            </a:extLst>
          </p:cNvPr>
          <p:cNvPicPr>
            <a:picLocks noChangeAspect="1"/>
          </p:cNvPicPr>
          <p:nvPr/>
        </p:nvPicPr>
        <p:blipFill rotWithShape="1">
          <a:blip r:embed="rId3"/>
          <a:srcRect l="2476" t="25502" r="32415" b="11478"/>
          <a:stretch/>
        </p:blipFill>
        <p:spPr>
          <a:xfrm>
            <a:off x="367684" y="1550579"/>
            <a:ext cx="8991600" cy="4895414"/>
          </a:xfrm>
          <a:prstGeom prst="rect">
            <a:avLst/>
          </a:prstGeom>
        </p:spPr>
      </p:pic>
      <p:pic>
        <p:nvPicPr>
          <p:cNvPr id="10" name="Picture 9">
            <a:extLst>
              <a:ext uri="{FF2B5EF4-FFF2-40B4-BE49-F238E27FC236}">
                <a16:creationId xmlns:a16="http://schemas.microsoft.com/office/drawing/2014/main" id="{B5D8620A-E06F-46B3-A1B1-F7687E7CE76D}"/>
              </a:ext>
            </a:extLst>
          </p:cNvPr>
          <p:cNvPicPr>
            <a:picLocks noChangeAspect="1"/>
          </p:cNvPicPr>
          <p:nvPr/>
        </p:nvPicPr>
        <p:blipFill rotWithShape="1">
          <a:blip r:embed="rId4"/>
          <a:srcRect l="2441" t="28062" r="32326" b="62739"/>
          <a:stretch/>
        </p:blipFill>
        <p:spPr>
          <a:xfrm>
            <a:off x="358806" y="838200"/>
            <a:ext cx="8991600" cy="713236"/>
          </a:xfrm>
          <a:prstGeom prst="rect">
            <a:avLst/>
          </a:prstGeom>
        </p:spPr>
      </p:pic>
    </p:spTree>
    <p:extLst>
      <p:ext uri="{BB962C8B-B14F-4D97-AF65-F5344CB8AC3E}">
        <p14:creationId xmlns:p14="http://schemas.microsoft.com/office/powerpoint/2010/main" val="1860899327"/>
      </p:ext>
    </p:extLst>
  </p:cSld>
  <p:clrMapOvr>
    <a:masterClrMapping/>
  </p:clrMapOvr>
</p:sld>
</file>

<file path=ppt/theme/theme1.xml><?xml version="1.0" encoding="utf-8"?>
<a:theme xmlns:a="http://schemas.openxmlformats.org/drawingml/2006/main" name="PSR_Template_PPT_3.1_por">
  <a:themeElements>
    <a:clrScheme name="PSRCustom 1">
      <a:dk1>
        <a:srgbClr val="000000"/>
      </a:dk1>
      <a:lt1>
        <a:srgbClr val="FFFFFF"/>
      </a:lt1>
      <a:dk2>
        <a:srgbClr val="000000"/>
      </a:dk2>
      <a:lt2>
        <a:srgbClr val="808080"/>
      </a:lt2>
      <a:accent1>
        <a:srgbClr val="AC9A78"/>
      </a:accent1>
      <a:accent2>
        <a:srgbClr val="1F497D"/>
      </a:accent2>
      <a:accent3>
        <a:srgbClr val="133F64"/>
      </a:accent3>
      <a:accent4>
        <a:srgbClr val="5D6B74"/>
      </a:accent4>
      <a:accent5>
        <a:srgbClr val="C00000"/>
      </a:accent5>
      <a:accent6>
        <a:srgbClr val="669900"/>
      </a:accent6>
      <a:hlink>
        <a:srgbClr val="AC9A78"/>
      </a:hlink>
      <a:folHlink>
        <a:srgbClr val="5D6B74"/>
      </a:folHlink>
    </a:clrScheme>
    <a:fontScheme name="MyriadTheme">
      <a:majorFont>
        <a:latin typeface="Myriad Pro Black"/>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200" b="1" i="0" u="none" strike="noStrike" cap="none" normalizeH="0" baseline="0" smtClean="0">
            <a:ln>
              <a:noFill/>
            </a:ln>
            <a:solidFill>
              <a:srgbClr val="365F91"/>
            </a:solidFill>
            <a:effectLst/>
            <a:latin typeface="Arial" charset="0"/>
          </a:defRPr>
        </a:defPPr>
      </a:lstStyle>
    </a:spDef>
    <a:lnDef>
      <a:spPr bwMode="auto">
        <a:solidFill>
          <a:schemeClr val="bg1"/>
        </a:solidFill>
        <a:ln w="9525" cap="flat" cmpd="sng" algn="ctr">
          <a:solidFill>
            <a:schemeClr val="tx1">
              <a:lumMod val="75000"/>
              <a:lumOff val="25000"/>
            </a:schemeClr>
          </a:solidFill>
          <a:prstDash val="solid"/>
          <a:round/>
          <a:headEnd type="none" w="med" len="med"/>
          <a:tailEnd type="none"/>
        </a:ln>
        <a:effectLst/>
      </a:spPr>
      <a:bodyPr/>
      <a:lstStyle/>
    </a:lnDef>
    <a:txDef>
      <a:spPr>
        <a:noFill/>
        <a:effectLst/>
      </a:spPr>
      <a:bodyPr wrap="square" rtlCol="0">
        <a:spAutoFit/>
      </a:bodyPr>
      <a:lstStyle>
        <a:defPPr algn="l">
          <a:defRPr sz="2400" b="0" dirty="0" smtClean="0">
            <a:solidFill>
              <a:schemeClr val="tx1">
                <a:lumMod val="85000"/>
                <a:lumOff val="15000"/>
              </a:schemeClr>
            </a:solidFill>
            <a:latin typeface="+mn-lt"/>
          </a:defRPr>
        </a:defPPr>
      </a:lstStyle>
    </a:txDef>
  </a:objectDefaults>
  <a:extraClrSchemeLst>
    <a:extraClrScheme>
      <a:clrScheme name="PSR-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R-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R-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R-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R-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R-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R-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R-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R-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R-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R-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R-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SR Template Por.pptx" id="{AE3A44CB-C0CF-4552-94DF-B07236CA580F}" vid="{4993E6CB-C1A8-432D-B1E6-6A569582ECA3}"/>
    </a:ext>
  </a:extLst>
</a:theme>
</file>

<file path=ppt/theme/theme2.xml><?xml version="1.0" encoding="utf-8"?>
<a:theme xmlns:a="http://schemas.openxmlformats.org/drawingml/2006/main" name="1_PSR_Template_PPT_3.1_por">
  <a:themeElements>
    <a:clrScheme name="PSR-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yriadTheme">
      <a:majorFont>
        <a:latin typeface="Myriad Pro Black"/>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s-ES" sz="1200" b="1" i="0" u="none" strike="noStrike" cap="none" normalizeH="0" baseline="0" smtClean="0">
            <a:ln>
              <a:noFill/>
            </a:ln>
            <a:solidFill>
              <a:srgbClr val="365F91"/>
            </a:solidFill>
            <a:effectLst/>
            <a:latin typeface="Arial" charset="0"/>
          </a:defRPr>
        </a:defPPr>
      </a:lstStyle>
    </a:spDef>
    <a:lnDef>
      <a:spPr bwMode="auto">
        <a:solidFill>
          <a:schemeClr val="bg1"/>
        </a:solidFill>
        <a:ln w="9525" cap="flat" cmpd="sng" algn="ctr">
          <a:solidFill>
            <a:schemeClr val="tx1">
              <a:lumMod val="75000"/>
              <a:lumOff val="25000"/>
            </a:schemeClr>
          </a:solidFill>
          <a:prstDash val="solid"/>
          <a:round/>
          <a:headEnd type="none" w="med" len="med"/>
          <a:tailEnd type="none"/>
        </a:ln>
        <a:effectLst/>
      </a:spPr>
      <a:bodyPr/>
      <a:lstStyle/>
    </a:lnDef>
    <a:txDef>
      <a:spPr>
        <a:noFill/>
      </a:spPr>
      <a:bodyPr wrap="square" rtlCol="0">
        <a:spAutoFit/>
      </a:bodyPr>
      <a:lstStyle>
        <a:defPPr algn="l">
          <a:defRPr sz="2000" dirty="0" smtClean="0">
            <a:solidFill>
              <a:srgbClr val="042745"/>
            </a:solidFill>
            <a:sym typeface="Wingdings" panose="05000000000000000000" pitchFamily="2" charset="2"/>
          </a:defRPr>
        </a:defPPr>
      </a:lstStyle>
    </a:txDef>
  </a:objectDefaults>
  <a:extraClrSchemeLst>
    <a:extraClrScheme>
      <a:clrScheme name="PSR-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R-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R-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R-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R-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R-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R-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R-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R-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R-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R-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R-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SR Template Por.pptx" id="{AE3A44CB-C0CF-4552-94DF-B07236CA580F}" vid="{4993E6CB-C1A8-432D-B1E6-6A569582ECA3}"/>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4243</Words>
  <Application>Microsoft Office PowerPoint</Application>
  <PresentationFormat>Widescreen</PresentationFormat>
  <Paragraphs>519</Paragraphs>
  <Slides>67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67</vt:i4>
      </vt:variant>
    </vt:vector>
  </HeadingPairs>
  <TitlesOfParts>
    <vt:vector size="77" baseType="lpstr">
      <vt:lpstr>Myriad Pro Black</vt:lpstr>
      <vt:lpstr>Tahoma</vt:lpstr>
      <vt:lpstr>Myriad Pro</vt:lpstr>
      <vt:lpstr>Arial</vt:lpstr>
      <vt:lpstr>Minion</vt:lpstr>
      <vt:lpstr>Cambria Math</vt:lpstr>
      <vt:lpstr>Myriad Pro Light</vt:lpstr>
      <vt:lpstr>Wingdings</vt:lpstr>
      <vt:lpstr>PSR_Template_PPT_3.1_por</vt:lpstr>
      <vt:lpstr>1_PSR_Template_PPT_3.1_por</vt:lpstr>
      <vt:lpstr>PowerPoint Presentation</vt:lpstr>
      <vt:lpstr>P&amp;D - Usinas Hidrelétricas Reversíveis</vt:lpstr>
      <vt:lpstr>PowerPoint Presentation</vt:lpstr>
      <vt:lpstr>Sumário</vt:lpstr>
      <vt:lpstr>Sumário</vt:lpstr>
      <vt:lpstr>Introdução</vt:lpstr>
      <vt:lpstr>Introdução</vt:lpstr>
      <vt:lpstr>Introdução</vt:lpstr>
      <vt:lpstr>Introdução</vt:lpstr>
      <vt:lpstr>Introdução</vt:lpstr>
      <vt:lpstr>Sumário</vt:lpstr>
      <vt:lpstr>Sumário</vt:lpstr>
      <vt:lpstr>Itens de pesquisa concluídos</vt:lpstr>
      <vt:lpstr>Sumário</vt:lpstr>
      <vt:lpstr>Estado da arte das UHRs</vt:lpstr>
      <vt:lpstr>Estado da arte das UHRs</vt:lpstr>
      <vt:lpstr>Estado da arte das UHRs</vt:lpstr>
      <vt:lpstr>Sumário</vt:lpstr>
      <vt:lpstr>Aspectos socioambientais</vt:lpstr>
      <vt:lpstr>Sumário</vt:lpstr>
      <vt:lpstr>Gerenciamento da base de dados da pesquisa</vt:lpstr>
      <vt:lpstr>Sumário</vt:lpstr>
      <vt:lpstr>Sumário</vt:lpstr>
      <vt:lpstr>Algoritmos de “screening” de locais candidatos</vt:lpstr>
      <vt:lpstr>Área de busca</vt:lpstr>
      <vt:lpstr>Reservatório inferior existente</vt:lpstr>
      <vt:lpstr>Circuito fechado</vt:lpstr>
      <vt:lpstr>Projetos de engenharia</vt:lpstr>
      <vt:lpstr>Projetos de engenharia</vt:lpstr>
      <vt:lpstr>Volumes e custos</vt:lpstr>
      <vt:lpstr>Sumário</vt:lpstr>
      <vt:lpstr>Sumário</vt:lpstr>
      <vt:lpstr> Introdução</vt:lpstr>
      <vt:lpstr> Referencial teórico e documental</vt:lpstr>
      <vt:lpstr>Cenários Regulatórios</vt:lpstr>
      <vt:lpstr> Cenários Regulatórios</vt:lpstr>
      <vt:lpstr> Cenários Regulatórios</vt:lpstr>
      <vt:lpstr> Cenários Regulatórios</vt:lpstr>
      <vt:lpstr> Cenários Regulatórios</vt:lpstr>
      <vt:lpstr> Cenários Regulatórios</vt:lpstr>
      <vt:lpstr> Cenários Regulatórios</vt:lpstr>
      <vt:lpstr>Sumário</vt:lpstr>
      <vt:lpstr>Reservatórios e dimensionamento energético</vt:lpstr>
      <vt:lpstr>Sumário</vt:lpstr>
      <vt:lpstr>Otimização para Estudos de Alternativas</vt:lpstr>
      <vt:lpstr>Custo de Investimento das UHRs</vt:lpstr>
      <vt:lpstr>Resultado da simulação</vt:lpstr>
      <vt:lpstr>Sumário</vt:lpstr>
      <vt:lpstr>Meio ambiente </vt:lpstr>
      <vt:lpstr>Meio ambiente – Blueprint </vt:lpstr>
      <vt:lpstr>Meio ambiente – Blueprint </vt:lpstr>
      <vt:lpstr>Sumário</vt:lpstr>
      <vt:lpstr>Arranjos de engenharia</vt:lpstr>
      <vt:lpstr>Arranjos de engenharia</vt:lpstr>
      <vt:lpstr>Sumário</vt:lpstr>
      <vt:lpstr>Implementação de software para estudo de reversíveis</vt:lpstr>
      <vt:lpstr>Screening para reversíveis com reservatório inferior existente</vt:lpstr>
      <vt:lpstr>Screening para reversíveis de ciclo fechado</vt:lpstr>
      <vt:lpstr>Cálculo de custo-benefício</vt:lpstr>
      <vt:lpstr>Cálculo de volumes</vt:lpstr>
      <vt:lpstr>Sumário</vt:lpstr>
      <vt:lpstr>Estudos de caso</vt:lpstr>
      <vt:lpstr>Sumário</vt:lpstr>
      <vt:lpstr>Contribuições externas </vt:lpstr>
      <vt:lpstr>Próximos atividades e desafios</vt:lpstr>
      <vt:lpstr>Próximos passos no desenvolvimento do modelo</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Rafael Kelman</dc:creator>
  <cp:lastModifiedBy>Rafael Kelman</cp:lastModifiedBy>
  <cp:revision>69</cp:revision>
  <dcterms:created xsi:type="dcterms:W3CDTF">2021-02-05T13:54:58Z</dcterms:created>
  <dcterms:modified xsi:type="dcterms:W3CDTF">2021-07-02T17:24:28Z</dcterms:modified>
</cp:coreProperties>
</file>